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6"/>
  </p:notesMasterIdLst>
  <p:handoutMasterIdLst>
    <p:handoutMasterId r:id="rId77"/>
  </p:handoutMasterIdLst>
  <p:sldIdLst>
    <p:sldId id="278" r:id="rId2"/>
    <p:sldId id="361" r:id="rId3"/>
    <p:sldId id="363" r:id="rId4"/>
    <p:sldId id="305" r:id="rId5"/>
    <p:sldId id="358" r:id="rId6"/>
    <p:sldId id="359" r:id="rId7"/>
    <p:sldId id="362" r:id="rId8"/>
    <p:sldId id="287" r:id="rId9"/>
    <p:sldId id="288" r:id="rId10"/>
    <p:sldId id="289" r:id="rId11"/>
    <p:sldId id="290" r:id="rId12"/>
    <p:sldId id="291" r:id="rId13"/>
    <p:sldId id="306" r:id="rId14"/>
    <p:sldId id="292" r:id="rId15"/>
    <p:sldId id="293" r:id="rId16"/>
    <p:sldId id="294" r:id="rId17"/>
    <p:sldId id="295" r:id="rId18"/>
    <p:sldId id="307" r:id="rId19"/>
    <p:sldId id="364" r:id="rId20"/>
    <p:sldId id="322" r:id="rId21"/>
    <p:sldId id="323" r:id="rId22"/>
    <p:sldId id="324" r:id="rId23"/>
    <p:sldId id="335" r:id="rId24"/>
    <p:sldId id="326" r:id="rId25"/>
    <p:sldId id="327" r:id="rId26"/>
    <p:sldId id="328" r:id="rId27"/>
    <p:sldId id="329" r:id="rId28"/>
    <p:sldId id="337" r:id="rId29"/>
    <p:sldId id="331" r:id="rId30"/>
    <p:sldId id="332" r:id="rId31"/>
    <p:sldId id="365" r:id="rId32"/>
    <p:sldId id="310" r:id="rId33"/>
    <p:sldId id="315" r:id="rId34"/>
    <p:sldId id="334" r:id="rId35"/>
    <p:sldId id="311" r:id="rId36"/>
    <p:sldId id="366" r:id="rId37"/>
    <p:sldId id="370" r:id="rId38"/>
    <p:sldId id="312" r:id="rId39"/>
    <p:sldId id="316" r:id="rId40"/>
    <p:sldId id="317" r:id="rId41"/>
    <p:sldId id="313" r:id="rId42"/>
    <p:sldId id="368" r:id="rId43"/>
    <p:sldId id="369" r:id="rId44"/>
    <p:sldId id="318" r:id="rId45"/>
    <p:sldId id="319" r:id="rId46"/>
    <p:sldId id="320" r:id="rId47"/>
    <p:sldId id="373" r:id="rId48"/>
    <p:sldId id="372" r:id="rId49"/>
    <p:sldId id="371" r:id="rId50"/>
    <p:sldId id="321" r:id="rId51"/>
    <p:sldId id="375" r:id="rId52"/>
    <p:sldId id="314" r:id="rId53"/>
    <p:sldId id="374" r:id="rId54"/>
    <p:sldId id="342" r:id="rId55"/>
    <p:sldId id="343" r:id="rId56"/>
    <p:sldId id="340" r:id="rId57"/>
    <p:sldId id="376" r:id="rId58"/>
    <p:sldId id="344" r:id="rId59"/>
    <p:sldId id="341" r:id="rId60"/>
    <p:sldId id="345" r:id="rId61"/>
    <p:sldId id="346" r:id="rId62"/>
    <p:sldId id="377" r:id="rId63"/>
    <p:sldId id="347" r:id="rId64"/>
    <p:sldId id="348" r:id="rId65"/>
    <p:sldId id="349" r:id="rId66"/>
    <p:sldId id="378" r:id="rId67"/>
    <p:sldId id="379" r:id="rId68"/>
    <p:sldId id="350" r:id="rId69"/>
    <p:sldId id="351" r:id="rId70"/>
    <p:sldId id="380" r:id="rId71"/>
    <p:sldId id="352" r:id="rId72"/>
    <p:sldId id="353" r:id="rId73"/>
    <p:sldId id="355" r:id="rId74"/>
    <p:sldId id="304" r:id="rId75"/>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66FF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130" autoAdjust="0"/>
    <p:restoredTop sz="94660"/>
  </p:normalViewPr>
  <p:slideViewPr>
    <p:cSldViewPr>
      <p:cViewPr varScale="1">
        <p:scale>
          <a:sx n="68" d="100"/>
          <a:sy n="68" d="100"/>
        </p:scale>
        <p:origin x="1584" y="48"/>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1727"/>
          </a:xfrm>
          <a:prstGeom prst="rect">
            <a:avLst/>
          </a:prstGeom>
        </p:spPr>
        <p:txBody>
          <a:bodyPr vert="horz" lIns="96661" tIns="48331" rIns="96661" bIns="48331" rtlCol="0"/>
          <a:lstStyle>
            <a:lvl1pPr algn="l">
              <a:defRPr sz="1300"/>
            </a:lvl1pPr>
          </a:lstStyle>
          <a:p>
            <a:endParaRPr lang="en-US"/>
          </a:p>
        </p:txBody>
      </p:sp>
      <p:sp>
        <p:nvSpPr>
          <p:cNvPr id="3" name="Date Placeholder 2"/>
          <p:cNvSpPr>
            <a:spLocks noGrp="1"/>
          </p:cNvSpPr>
          <p:nvPr>
            <p:ph type="dt" sz="quarter" idx="1"/>
          </p:nvPr>
        </p:nvSpPr>
        <p:spPr>
          <a:xfrm>
            <a:off x="4143587" y="0"/>
            <a:ext cx="3169920" cy="481727"/>
          </a:xfrm>
          <a:prstGeom prst="rect">
            <a:avLst/>
          </a:prstGeom>
        </p:spPr>
        <p:txBody>
          <a:bodyPr vert="horz" lIns="96661" tIns="48331" rIns="96661" bIns="48331" rtlCol="0"/>
          <a:lstStyle>
            <a:lvl1pPr algn="r">
              <a:defRPr sz="1300"/>
            </a:lvl1pPr>
          </a:lstStyle>
          <a:p>
            <a:fld id="{852DFE04-1CD9-4A53-9C73-C68FA27FAB39}" type="datetime1">
              <a:rPr lang="en-US" smtClean="0"/>
              <a:pPr/>
              <a:t>7/6/2022</a:t>
            </a:fld>
            <a:endParaRPr lang="en-US"/>
          </a:p>
        </p:txBody>
      </p:sp>
      <p:sp>
        <p:nvSpPr>
          <p:cNvPr id="4" name="Footer Placeholder 3"/>
          <p:cNvSpPr>
            <a:spLocks noGrp="1"/>
          </p:cNvSpPr>
          <p:nvPr>
            <p:ph type="ftr" sz="quarter" idx="2"/>
          </p:nvPr>
        </p:nvSpPr>
        <p:spPr>
          <a:xfrm>
            <a:off x="0" y="9119474"/>
            <a:ext cx="3169920" cy="481726"/>
          </a:xfrm>
          <a:prstGeom prst="rect">
            <a:avLst/>
          </a:prstGeom>
        </p:spPr>
        <p:txBody>
          <a:bodyPr vert="horz" lIns="96661" tIns="48331" rIns="96661" bIns="48331" rtlCol="0" anchor="b"/>
          <a:lstStyle>
            <a:lvl1pPr algn="l">
              <a:defRPr sz="1300"/>
            </a:lvl1pPr>
          </a:lstStyle>
          <a:p>
            <a:r>
              <a:rPr lang="en-US"/>
              <a:t>Unit 1 Lecture 1</a:t>
            </a:r>
          </a:p>
        </p:txBody>
      </p:sp>
      <p:sp>
        <p:nvSpPr>
          <p:cNvPr id="5" name="Slide Number Placeholder 4"/>
          <p:cNvSpPr>
            <a:spLocks noGrp="1"/>
          </p:cNvSpPr>
          <p:nvPr>
            <p:ph type="sldNum" sz="quarter" idx="3"/>
          </p:nvPr>
        </p:nvSpPr>
        <p:spPr>
          <a:xfrm>
            <a:off x="4143587" y="9119474"/>
            <a:ext cx="3169920" cy="481726"/>
          </a:xfrm>
          <a:prstGeom prst="rect">
            <a:avLst/>
          </a:prstGeom>
        </p:spPr>
        <p:txBody>
          <a:bodyPr vert="horz" lIns="96661" tIns="48331" rIns="96661" bIns="48331" rtlCol="0" anchor="b"/>
          <a:lstStyle>
            <a:lvl1pPr algn="r">
              <a:defRPr sz="1300"/>
            </a:lvl1pPr>
          </a:lstStyle>
          <a:p>
            <a:fld id="{2B9F1E32-9F02-4478-98F9-09A23D9D4955}" type="slidenum">
              <a:rPr lang="en-US" smtClean="0"/>
              <a:pPr/>
              <a:t>‹#›</a:t>
            </a:fld>
            <a:endParaRPr lang="en-US"/>
          </a:p>
        </p:txBody>
      </p:sp>
    </p:spTree>
    <p:extLst>
      <p:ext uri="{BB962C8B-B14F-4D97-AF65-F5344CB8AC3E}">
        <p14:creationId xmlns:p14="http://schemas.microsoft.com/office/powerpoint/2010/main" val="3661439608"/>
      </p:ext>
    </p:extLst>
  </p:cSld>
  <p:clrMap bg1="lt1" tx1="dk1" bg2="lt2" tx2="dk2" accent1="accent1" accent2="accent2" accent3="accent3" accent4="accent4" accent5="accent5" accent6="accent6" hlink="hlink" folHlink="folHlink"/>
  <p:hf hd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lvl1pPr>
          </a:lstStyle>
          <a:p>
            <a:endParaRPr lang="en-US"/>
          </a:p>
        </p:txBody>
      </p:sp>
      <p:sp>
        <p:nvSpPr>
          <p:cNvPr id="3" name="Date Placeholder 2"/>
          <p:cNvSpPr>
            <a:spLocks noGrp="1"/>
          </p:cNvSpPr>
          <p:nvPr>
            <p:ph type="dt" idx="1"/>
          </p:nvPr>
        </p:nvSpPr>
        <p:spPr>
          <a:xfrm>
            <a:off x="4143587" y="0"/>
            <a:ext cx="3169920" cy="480060"/>
          </a:xfrm>
          <a:prstGeom prst="rect">
            <a:avLst/>
          </a:prstGeom>
        </p:spPr>
        <p:txBody>
          <a:bodyPr vert="horz" lIns="96661" tIns="48331" rIns="96661" bIns="48331" rtlCol="0"/>
          <a:lstStyle>
            <a:lvl1pPr algn="r">
              <a:defRPr sz="1300"/>
            </a:lvl1pPr>
          </a:lstStyle>
          <a:p>
            <a:fld id="{9A7C5959-9B1A-4346-BCD5-0DA0776A0D3C}" type="datetime1">
              <a:rPr lang="en-US" smtClean="0"/>
              <a:pPr/>
              <a:t>7/6/2022</a:t>
            </a:fld>
            <a:endParaRPr lang="en-US"/>
          </a:p>
        </p:txBody>
      </p:sp>
      <p:sp>
        <p:nvSpPr>
          <p:cNvPr id="4" name="Slide Image Placeholder 3"/>
          <p:cNvSpPr>
            <a:spLocks noGrp="1" noRot="1" noChangeAspect="1"/>
          </p:cNvSpPr>
          <p:nvPr>
            <p:ph type="sldImg" idx="2"/>
          </p:nvPr>
        </p:nvSpPr>
        <p:spPr>
          <a:xfrm>
            <a:off x="1257300" y="720725"/>
            <a:ext cx="4800600" cy="3600450"/>
          </a:xfrm>
          <a:prstGeom prst="rect">
            <a:avLst/>
          </a:prstGeom>
          <a:noFill/>
          <a:ln w="12700">
            <a:solidFill>
              <a:prstClr val="black"/>
            </a:solidFill>
          </a:ln>
        </p:spPr>
        <p:txBody>
          <a:bodyPr vert="horz" lIns="96661" tIns="48331" rIns="96661" bIns="48331" rtlCol="0" anchor="ctr"/>
          <a:lstStyle/>
          <a:p>
            <a:endParaRPr lang="en-US"/>
          </a:p>
        </p:txBody>
      </p:sp>
      <p:sp>
        <p:nvSpPr>
          <p:cNvPr id="5" name="Notes Placeholder 4"/>
          <p:cNvSpPr>
            <a:spLocks noGrp="1"/>
          </p:cNvSpPr>
          <p:nvPr>
            <p:ph type="body" sz="quarter" idx="3"/>
          </p:nvPr>
        </p:nvSpPr>
        <p:spPr>
          <a:xfrm>
            <a:off x="731520" y="4560570"/>
            <a:ext cx="5852160" cy="4320540"/>
          </a:xfrm>
          <a:prstGeom prst="rect">
            <a:avLst/>
          </a:prstGeom>
        </p:spPr>
        <p:txBody>
          <a:bodyPr vert="horz" lIns="96661" tIns="48331" rIns="96661" bIns="48331"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4"/>
            <a:ext cx="3169920" cy="480060"/>
          </a:xfrm>
          <a:prstGeom prst="rect">
            <a:avLst/>
          </a:prstGeom>
        </p:spPr>
        <p:txBody>
          <a:bodyPr vert="horz" lIns="96661" tIns="48331" rIns="96661" bIns="48331" rtlCol="0" anchor="b"/>
          <a:lstStyle>
            <a:lvl1pPr algn="l">
              <a:defRPr sz="1300"/>
            </a:lvl1pPr>
          </a:lstStyle>
          <a:p>
            <a:r>
              <a:rPr lang="en-US"/>
              <a:t>Unit 1 Lecture 1</a:t>
            </a:r>
          </a:p>
        </p:txBody>
      </p:sp>
      <p:sp>
        <p:nvSpPr>
          <p:cNvPr id="7" name="Slide Number Placeholder 6"/>
          <p:cNvSpPr>
            <a:spLocks noGrp="1"/>
          </p:cNvSpPr>
          <p:nvPr>
            <p:ph type="sldNum" sz="quarter" idx="5"/>
          </p:nvPr>
        </p:nvSpPr>
        <p:spPr>
          <a:xfrm>
            <a:off x="4143587" y="9119474"/>
            <a:ext cx="3169920" cy="480060"/>
          </a:xfrm>
          <a:prstGeom prst="rect">
            <a:avLst/>
          </a:prstGeom>
        </p:spPr>
        <p:txBody>
          <a:bodyPr vert="horz" lIns="96661" tIns="48331" rIns="96661" bIns="48331" rtlCol="0" anchor="b"/>
          <a:lstStyle>
            <a:lvl1pPr algn="r">
              <a:defRPr sz="1300"/>
            </a:lvl1pPr>
          </a:lstStyle>
          <a:p>
            <a:fld id="{53759FEA-1CAC-434E-834C-20C5A32BE26E}" type="slidenum">
              <a:rPr lang="en-US" smtClean="0"/>
              <a:pPr/>
              <a:t>‹#›</a:t>
            </a:fld>
            <a:endParaRPr lang="en-US"/>
          </a:p>
        </p:txBody>
      </p:sp>
    </p:spTree>
    <p:extLst>
      <p:ext uri="{BB962C8B-B14F-4D97-AF65-F5344CB8AC3E}">
        <p14:creationId xmlns:p14="http://schemas.microsoft.com/office/powerpoint/2010/main" val="152893829"/>
      </p:ext>
    </p:extLst>
  </p:cSld>
  <p:clrMap bg1="lt1" tx1="dk1" bg2="lt2" tx2="dk2" accent1="accent1" accent2="accent2" accent3="accent3" accent4="accent4" accent5="accent5" accent6="accent6" hlink="hlink" folHlink="folHlink"/>
  <p:hf hd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53759FEA-1CAC-434E-834C-20C5A32BE26E}" type="slidenum">
              <a:rPr lang="en-US" smtClean="0"/>
              <a:pPr/>
              <a:t>1</a:t>
            </a:fld>
            <a:endParaRPr lang="en-US"/>
          </a:p>
        </p:txBody>
      </p:sp>
      <p:sp>
        <p:nvSpPr>
          <p:cNvPr id="6" name="Footer Placeholder 5"/>
          <p:cNvSpPr>
            <a:spLocks noGrp="1"/>
          </p:cNvSpPr>
          <p:nvPr>
            <p:ph type="ftr" sz="quarter" idx="11"/>
          </p:nvPr>
        </p:nvSpPr>
        <p:spPr/>
        <p:txBody>
          <a:bodyPr/>
          <a:lstStyle/>
          <a:p>
            <a:r>
              <a:rPr lang="en-US"/>
              <a:t>Unit 1 Lecture 1</a:t>
            </a:r>
          </a:p>
        </p:txBody>
      </p:sp>
      <p:sp>
        <p:nvSpPr>
          <p:cNvPr id="5" name="Date Placeholder 4"/>
          <p:cNvSpPr>
            <a:spLocks noGrp="1"/>
          </p:cNvSpPr>
          <p:nvPr>
            <p:ph type="dt" idx="12"/>
          </p:nvPr>
        </p:nvSpPr>
        <p:spPr/>
        <p:txBody>
          <a:bodyPr/>
          <a:lstStyle/>
          <a:p>
            <a:fld id="{E63AF0C9-80F0-47C7-93F5-E74E3A38FEC5}" type="datetime1">
              <a:rPr lang="en-US" smtClean="0"/>
              <a:pPr/>
              <a:t>7/6/2022</a:t>
            </a:fld>
            <a:endParaRPr lang="en-US"/>
          </a:p>
        </p:txBody>
      </p:sp>
    </p:spTree>
    <p:extLst>
      <p:ext uri="{BB962C8B-B14F-4D97-AF65-F5344CB8AC3E}">
        <p14:creationId xmlns:p14="http://schemas.microsoft.com/office/powerpoint/2010/main" val="40007824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3759FEA-1CAC-434E-834C-20C5A32BE26E}" type="slidenum">
              <a:rPr lang="en-US" smtClean="0"/>
              <a:pPr/>
              <a:t>64</a:t>
            </a:fld>
            <a:endParaRPr lang="en-US"/>
          </a:p>
        </p:txBody>
      </p:sp>
      <p:sp>
        <p:nvSpPr>
          <p:cNvPr id="6" name="Footer Placeholder 5"/>
          <p:cNvSpPr>
            <a:spLocks noGrp="1"/>
          </p:cNvSpPr>
          <p:nvPr>
            <p:ph type="ftr" sz="quarter" idx="11"/>
          </p:nvPr>
        </p:nvSpPr>
        <p:spPr/>
        <p:txBody>
          <a:bodyPr/>
          <a:lstStyle/>
          <a:p>
            <a:r>
              <a:rPr lang="en-US"/>
              <a:t>Unit 1 Lecture 1</a:t>
            </a:r>
          </a:p>
        </p:txBody>
      </p:sp>
      <p:sp>
        <p:nvSpPr>
          <p:cNvPr id="5" name="Date Placeholder 4"/>
          <p:cNvSpPr>
            <a:spLocks noGrp="1"/>
          </p:cNvSpPr>
          <p:nvPr>
            <p:ph type="dt" idx="12"/>
          </p:nvPr>
        </p:nvSpPr>
        <p:spPr/>
        <p:txBody>
          <a:bodyPr/>
          <a:lstStyle/>
          <a:p>
            <a:fld id="{C08E245E-8799-457D-889C-B4B6DB128313}" type="datetime1">
              <a:rPr lang="en-US" smtClean="0"/>
              <a:pPr/>
              <a:t>7/6/2022</a:t>
            </a:fld>
            <a:endParaRPr lang="en-US"/>
          </a:p>
        </p:txBody>
      </p:sp>
    </p:spTree>
    <p:extLst>
      <p:ext uri="{BB962C8B-B14F-4D97-AF65-F5344CB8AC3E}">
        <p14:creationId xmlns:p14="http://schemas.microsoft.com/office/powerpoint/2010/main" val="10876553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3759FEA-1CAC-434E-834C-20C5A32BE26E}" type="slidenum">
              <a:rPr lang="en-US" smtClean="0"/>
              <a:pPr/>
              <a:t>27</a:t>
            </a:fld>
            <a:endParaRPr lang="en-US"/>
          </a:p>
        </p:txBody>
      </p:sp>
      <p:sp>
        <p:nvSpPr>
          <p:cNvPr id="5" name="Footer Placeholder 4"/>
          <p:cNvSpPr>
            <a:spLocks noGrp="1"/>
          </p:cNvSpPr>
          <p:nvPr>
            <p:ph type="ftr" sz="quarter" idx="11"/>
          </p:nvPr>
        </p:nvSpPr>
        <p:spPr/>
        <p:txBody>
          <a:bodyPr/>
          <a:lstStyle/>
          <a:p>
            <a:r>
              <a:rPr lang="en-US"/>
              <a:t>Unit 1 Lecture 1</a:t>
            </a:r>
          </a:p>
        </p:txBody>
      </p:sp>
      <p:sp>
        <p:nvSpPr>
          <p:cNvPr id="6" name="Date Placeholder 5"/>
          <p:cNvSpPr>
            <a:spLocks noGrp="1"/>
          </p:cNvSpPr>
          <p:nvPr>
            <p:ph type="dt" idx="12"/>
          </p:nvPr>
        </p:nvSpPr>
        <p:spPr/>
        <p:txBody>
          <a:bodyPr/>
          <a:lstStyle/>
          <a:p>
            <a:fld id="{CA0ECA96-9F61-4B97-B78B-DAEC751FE3F3}" type="datetime1">
              <a:rPr lang="en-US" smtClean="0"/>
              <a:pPr/>
              <a:t>7/6/2022</a:t>
            </a:fld>
            <a:endParaRPr lang="en-US"/>
          </a:p>
        </p:txBody>
      </p:sp>
    </p:spTree>
    <p:extLst>
      <p:ext uri="{BB962C8B-B14F-4D97-AF65-F5344CB8AC3E}">
        <p14:creationId xmlns:p14="http://schemas.microsoft.com/office/powerpoint/2010/main" val="36025191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a:t>Unit 1 Lecture 1</a:t>
            </a:r>
          </a:p>
        </p:txBody>
      </p:sp>
      <p:sp>
        <p:nvSpPr>
          <p:cNvPr id="5" name="Slide Number Placeholder 4"/>
          <p:cNvSpPr>
            <a:spLocks noGrp="1"/>
          </p:cNvSpPr>
          <p:nvPr>
            <p:ph type="sldNum" sz="quarter" idx="11"/>
          </p:nvPr>
        </p:nvSpPr>
        <p:spPr/>
        <p:txBody>
          <a:bodyPr/>
          <a:lstStyle/>
          <a:p>
            <a:fld id="{53759FEA-1CAC-434E-834C-20C5A32BE26E}" type="slidenum">
              <a:rPr lang="en-US" smtClean="0"/>
              <a:pPr/>
              <a:t>28</a:t>
            </a:fld>
            <a:endParaRPr lang="en-US"/>
          </a:p>
        </p:txBody>
      </p:sp>
      <p:sp>
        <p:nvSpPr>
          <p:cNvPr id="6" name="Date Placeholder 5"/>
          <p:cNvSpPr>
            <a:spLocks noGrp="1"/>
          </p:cNvSpPr>
          <p:nvPr>
            <p:ph type="dt" idx="12"/>
          </p:nvPr>
        </p:nvSpPr>
        <p:spPr/>
        <p:txBody>
          <a:bodyPr/>
          <a:lstStyle/>
          <a:p>
            <a:fld id="{F918D0E7-452C-4DFB-B14F-5B3BB3B47F86}" type="datetime1">
              <a:rPr lang="en-US" smtClean="0"/>
              <a:pPr/>
              <a:t>7/6/2022</a:t>
            </a:fld>
            <a:endParaRPr lang="en-US"/>
          </a:p>
        </p:txBody>
      </p:sp>
    </p:spTree>
    <p:extLst>
      <p:ext uri="{BB962C8B-B14F-4D97-AF65-F5344CB8AC3E}">
        <p14:creationId xmlns:p14="http://schemas.microsoft.com/office/powerpoint/2010/main" val="39480535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a:t>Unit 1 Lecture 1</a:t>
            </a:r>
          </a:p>
        </p:txBody>
      </p:sp>
      <p:sp>
        <p:nvSpPr>
          <p:cNvPr id="5" name="Slide Number Placeholder 4"/>
          <p:cNvSpPr>
            <a:spLocks noGrp="1"/>
          </p:cNvSpPr>
          <p:nvPr>
            <p:ph type="sldNum" sz="quarter" idx="11"/>
          </p:nvPr>
        </p:nvSpPr>
        <p:spPr/>
        <p:txBody>
          <a:bodyPr/>
          <a:lstStyle/>
          <a:p>
            <a:fld id="{53759FEA-1CAC-434E-834C-20C5A32BE26E}" type="slidenum">
              <a:rPr lang="en-US" smtClean="0"/>
              <a:pPr/>
              <a:t>32</a:t>
            </a:fld>
            <a:endParaRPr lang="en-US"/>
          </a:p>
        </p:txBody>
      </p:sp>
      <p:sp>
        <p:nvSpPr>
          <p:cNvPr id="6" name="Date Placeholder 5"/>
          <p:cNvSpPr>
            <a:spLocks noGrp="1"/>
          </p:cNvSpPr>
          <p:nvPr>
            <p:ph type="dt" idx="12"/>
          </p:nvPr>
        </p:nvSpPr>
        <p:spPr/>
        <p:txBody>
          <a:bodyPr/>
          <a:lstStyle/>
          <a:p>
            <a:fld id="{DABB6246-476C-4DCE-B85A-9C377250BDE8}" type="datetime1">
              <a:rPr lang="en-US" smtClean="0"/>
              <a:pPr/>
              <a:t>7/6/2022</a:t>
            </a:fld>
            <a:endParaRPr lang="en-US"/>
          </a:p>
        </p:txBody>
      </p:sp>
    </p:spTree>
    <p:extLst>
      <p:ext uri="{BB962C8B-B14F-4D97-AF65-F5344CB8AC3E}">
        <p14:creationId xmlns:p14="http://schemas.microsoft.com/office/powerpoint/2010/main" val="28699901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a:t>Unit 1 Lecture 1</a:t>
            </a:r>
          </a:p>
        </p:txBody>
      </p:sp>
      <p:sp>
        <p:nvSpPr>
          <p:cNvPr id="5" name="Slide Number Placeholder 4"/>
          <p:cNvSpPr>
            <a:spLocks noGrp="1"/>
          </p:cNvSpPr>
          <p:nvPr>
            <p:ph type="sldNum" sz="quarter" idx="11"/>
          </p:nvPr>
        </p:nvSpPr>
        <p:spPr/>
        <p:txBody>
          <a:bodyPr/>
          <a:lstStyle/>
          <a:p>
            <a:fld id="{53759FEA-1CAC-434E-834C-20C5A32BE26E}" type="slidenum">
              <a:rPr lang="en-US" smtClean="0"/>
              <a:pPr/>
              <a:t>45</a:t>
            </a:fld>
            <a:endParaRPr lang="en-US"/>
          </a:p>
        </p:txBody>
      </p:sp>
      <p:sp>
        <p:nvSpPr>
          <p:cNvPr id="7" name="Date Placeholder 6"/>
          <p:cNvSpPr>
            <a:spLocks noGrp="1"/>
          </p:cNvSpPr>
          <p:nvPr>
            <p:ph type="dt" idx="12"/>
          </p:nvPr>
        </p:nvSpPr>
        <p:spPr/>
        <p:txBody>
          <a:bodyPr/>
          <a:lstStyle/>
          <a:p>
            <a:fld id="{918634CD-C34C-4F5D-A55D-0066F9EDD7DA}" type="datetime1">
              <a:rPr lang="en-US" smtClean="0"/>
              <a:pPr/>
              <a:t>7/6/2022</a:t>
            </a:fld>
            <a:endParaRPr lang="en-US"/>
          </a:p>
        </p:txBody>
      </p:sp>
    </p:spTree>
    <p:extLst>
      <p:ext uri="{BB962C8B-B14F-4D97-AF65-F5344CB8AC3E}">
        <p14:creationId xmlns:p14="http://schemas.microsoft.com/office/powerpoint/2010/main" val="36042596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a:t>Unit 1 Lecture 1</a:t>
            </a:r>
          </a:p>
        </p:txBody>
      </p:sp>
      <p:sp>
        <p:nvSpPr>
          <p:cNvPr id="6" name="Slide Number Placeholder 5"/>
          <p:cNvSpPr>
            <a:spLocks noGrp="1"/>
          </p:cNvSpPr>
          <p:nvPr>
            <p:ph type="sldNum" sz="quarter" idx="12"/>
          </p:nvPr>
        </p:nvSpPr>
        <p:spPr/>
        <p:txBody>
          <a:bodyPr/>
          <a:lstStyle/>
          <a:p>
            <a:fld id="{53759FEA-1CAC-434E-834C-20C5A32BE26E}" type="slidenum">
              <a:rPr lang="en-US" smtClean="0"/>
              <a:pPr/>
              <a:t>50</a:t>
            </a:fld>
            <a:endParaRPr lang="en-US"/>
          </a:p>
        </p:txBody>
      </p:sp>
      <p:sp>
        <p:nvSpPr>
          <p:cNvPr id="7" name="Date Placeholder 6"/>
          <p:cNvSpPr>
            <a:spLocks noGrp="1"/>
          </p:cNvSpPr>
          <p:nvPr>
            <p:ph type="dt" idx="13"/>
          </p:nvPr>
        </p:nvSpPr>
        <p:spPr/>
        <p:txBody>
          <a:bodyPr/>
          <a:lstStyle/>
          <a:p>
            <a:fld id="{046BCC9B-9C87-4C99-B5DA-54B3804E63F9}" type="datetime1">
              <a:rPr lang="en-US" smtClean="0"/>
              <a:pPr/>
              <a:t>7/6/2022</a:t>
            </a:fld>
            <a:endParaRPr lang="en-US"/>
          </a:p>
        </p:txBody>
      </p:sp>
    </p:spTree>
    <p:extLst>
      <p:ext uri="{BB962C8B-B14F-4D97-AF65-F5344CB8AC3E}">
        <p14:creationId xmlns:p14="http://schemas.microsoft.com/office/powerpoint/2010/main" val="13280965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a:t>Unit 1 Lecture 1</a:t>
            </a:r>
          </a:p>
        </p:txBody>
      </p:sp>
      <p:sp>
        <p:nvSpPr>
          <p:cNvPr id="6" name="Slide Number Placeholder 5"/>
          <p:cNvSpPr>
            <a:spLocks noGrp="1"/>
          </p:cNvSpPr>
          <p:nvPr>
            <p:ph type="sldNum" sz="quarter" idx="12"/>
          </p:nvPr>
        </p:nvSpPr>
        <p:spPr/>
        <p:txBody>
          <a:bodyPr/>
          <a:lstStyle/>
          <a:p>
            <a:fld id="{53759FEA-1CAC-434E-834C-20C5A32BE26E}" type="slidenum">
              <a:rPr lang="en-US" smtClean="0"/>
              <a:pPr/>
              <a:t>51</a:t>
            </a:fld>
            <a:endParaRPr lang="en-US"/>
          </a:p>
        </p:txBody>
      </p:sp>
      <p:sp>
        <p:nvSpPr>
          <p:cNvPr id="7" name="Date Placeholder 6"/>
          <p:cNvSpPr>
            <a:spLocks noGrp="1"/>
          </p:cNvSpPr>
          <p:nvPr>
            <p:ph type="dt" idx="13"/>
          </p:nvPr>
        </p:nvSpPr>
        <p:spPr/>
        <p:txBody>
          <a:bodyPr/>
          <a:lstStyle/>
          <a:p>
            <a:fld id="{046BCC9B-9C87-4C99-B5DA-54B3804E63F9}" type="datetime1">
              <a:rPr lang="en-US" smtClean="0"/>
              <a:pPr/>
              <a:t>7/6/2022</a:t>
            </a:fld>
            <a:endParaRPr lang="en-US"/>
          </a:p>
        </p:txBody>
      </p:sp>
    </p:spTree>
    <p:extLst>
      <p:ext uri="{BB962C8B-B14F-4D97-AF65-F5344CB8AC3E}">
        <p14:creationId xmlns:p14="http://schemas.microsoft.com/office/powerpoint/2010/main" val="13280965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a:t>Unit 1 Lecture 1</a:t>
            </a:r>
          </a:p>
        </p:txBody>
      </p:sp>
      <p:sp>
        <p:nvSpPr>
          <p:cNvPr id="6" name="Slide Number Placeholder 5"/>
          <p:cNvSpPr>
            <a:spLocks noGrp="1"/>
          </p:cNvSpPr>
          <p:nvPr>
            <p:ph type="sldNum" sz="quarter" idx="12"/>
          </p:nvPr>
        </p:nvSpPr>
        <p:spPr/>
        <p:txBody>
          <a:bodyPr/>
          <a:lstStyle/>
          <a:p>
            <a:fld id="{53759FEA-1CAC-434E-834C-20C5A32BE26E}" type="slidenum">
              <a:rPr lang="en-US" smtClean="0"/>
              <a:pPr/>
              <a:t>53</a:t>
            </a:fld>
            <a:endParaRPr lang="en-US"/>
          </a:p>
        </p:txBody>
      </p:sp>
      <p:sp>
        <p:nvSpPr>
          <p:cNvPr id="7" name="Date Placeholder 6"/>
          <p:cNvSpPr>
            <a:spLocks noGrp="1"/>
          </p:cNvSpPr>
          <p:nvPr>
            <p:ph type="dt" idx="13"/>
          </p:nvPr>
        </p:nvSpPr>
        <p:spPr/>
        <p:txBody>
          <a:bodyPr/>
          <a:lstStyle/>
          <a:p>
            <a:fld id="{046BCC9B-9C87-4C99-B5DA-54B3804E63F9}" type="datetime1">
              <a:rPr lang="en-US" smtClean="0"/>
              <a:pPr/>
              <a:t>7/6/2022</a:t>
            </a:fld>
            <a:endParaRPr lang="en-US"/>
          </a:p>
        </p:txBody>
      </p:sp>
    </p:spTree>
    <p:extLst>
      <p:ext uri="{BB962C8B-B14F-4D97-AF65-F5344CB8AC3E}">
        <p14:creationId xmlns:p14="http://schemas.microsoft.com/office/powerpoint/2010/main" val="13280965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Slide Number Placeholder 4"/>
          <p:cNvSpPr>
            <a:spLocks noGrp="1"/>
          </p:cNvSpPr>
          <p:nvPr>
            <p:ph type="sldNum" sz="quarter" idx="11"/>
          </p:nvPr>
        </p:nvSpPr>
        <p:spPr/>
        <p:txBody>
          <a:bodyPr/>
          <a:lstStyle/>
          <a:p>
            <a:fld id="{53759FEA-1CAC-434E-834C-20C5A32BE26E}" type="slidenum">
              <a:rPr lang="en-US" smtClean="0"/>
              <a:pPr/>
              <a:t>63</a:t>
            </a:fld>
            <a:endParaRPr lang="en-US"/>
          </a:p>
        </p:txBody>
      </p:sp>
      <p:sp>
        <p:nvSpPr>
          <p:cNvPr id="6" name="Footer Placeholder 5"/>
          <p:cNvSpPr>
            <a:spLocks noGrp="1"/>
          </p:cNvSpPr>
          <p:nvPr>
            <p:ph type="ftr" sz="quarter" idx="12"/>
          </p:nvPr>
        </p:nvSpPr>
        <p:spPr/>
        <p:txBody>
          <a:bodyPr/>
          <a:lstStyle/>
          <a:p>
            <a:r>
              <a:rPr lang="en-US"/>
              <a:t>Unit 1 Lecture 1</a:t>
            </a:r>
          </a:p>
        </p:txBody>
      </p:sp>
      <p:sp>
        <p:nvSpPr>
          <p:cNvPr id="4" name="Date Placeholder 3"/>
          <p:cNvSpPr>
            <a:spLocks noGrp="1"/>
          </p:cNvSpPr>
          <p:nvPr>
            <p:ph type="dt" idx="13"/>
          </p:nvPr>
        </p:nvSpPr>
        <p:spPr/>
        <p:txBody>
          <a:bodyPr/>
          <a:lstStyle/>
          <a:p>
            <a:fld id="{B076C8F6-3443-4855-8FF2-209B4B07DB4F}" type="datetime1">
              <a:rPr lang="en-US" smtClean="0"/>
              <a:pPr/>
              <a:t>7/6/2022</a:t>
            </a:fld>
            <a:endParaRPr lang="en-US"/>
          </a:p>
        </p:txBody>
      </p:sp>
    </p:spTree>
    <p:extLst>
      <p:ext uri="{BB962C8B-B14F-4D97-AF65-F5344CB8AC3E}">
        <p14:creationId xmlns:p14="http://schemas.microsoft.com/office/powerpoint/2010/main" val="10506702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r>
              <a:rPr lang="en-US"/>
              <a:t>07/30/2020</a:t>
            </a:r>
            <a:endParaRPr lang="en-US" dirty="0"/>
          </a:p>
        </p:txBody>
      </p:sp>
      <p:sp>
        <p:nvSpPr>
          <p:cNvPr id="5" name="Footer Placeholder 4"/>
          <p:cNvSpPr>
            <a:spLocks noGrp="1"/>
          </p:cNvSpPr>
          <p:nvPr>
            <p:ph type="ftr" sz="quarter" idx="11"/>
          </p:nvPr>
        </p:nvSpPr>
        <p:spPr/>
        <p:txBody>
          <a:bodyPr/>
          <a:lstStyle/>
          <a:p>
            <a:r>
              <a:rPr lang="en-US"/>
              <a:t>18CEO405 </a:t>
            </a:r>
            <a:endParaRPr lang="en-US" dirty="0"/>
          </a:p>
        </p:txBody>
      </p:sp>
      <p:sp>
        <p:nvSpPr>
          <p:cNvPr id="6" name="Slide Number Placeholder 5"/>
          <p:cNvSpPr>
            <a:spLocks noGrp="1"/>
          </p:cNvSpPr>
          <p:nvPr>
            <p:ph type="sldNum" sz="quarter" idx="12"/>
          </p:nvPr>
        </p:nvSpPr>
        <p:spPr/>
        <p:txBody>
          <a:bodyPr/>
          <a:lstStyle/>
          <a:p>
            <a:fld id="{7D26217B-22BD-4F27-BFB6-4C667AD9F2E9}" type="slidenum">
              <a:rPr lang="en-US" smtClean="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a:t>07/30/2020</a:t>
            </a:r>
            <a:endParaRPr lang="en-US" dirty="0"/>
          </a:p>
        </p:txBody>
      </p:sp>
      <p:sp>
        <p:nvSpPr>
          <p:cNvPr id="5" name="Footer Placeholder 4"/>
          <p:cNvSpPr>
            <a:spLocks noGrp="1"/>
          </p:cNvSpPr>
          <p:nvPr>
            <p:ph type="ftr" sz="quarter" idx="11"/>
          </p:nvPr>
        </p:nvSpPr>
        <p:spPr/>
        <p:txBody>
          <a:bodyPr/>
          <a:lstStyle/>
          <a:p>
            <a:r>
              <a:rPr lang="en-US"/>
              <a:t>18CEO405 </a:t>
            </a:r>
            <a:endParaRPr lang="en-US" dirty="0"/>
          </a:p>
        </p:txBody>
      </p:sp>
      <p:sp>
        <p:nvSpPr>
          <p:cNvPr id="6" name="Slide Number Placeholder 5"/>
          <p:cNvSpPr>
            <a:spLocks noGrp="1"/>
          </p:cNvSpPr>
          <p:nvPr>
            <p:ph type="sldNum" sz="quarter" idx="12"/>
          </p:nvPr>
        </p:nvSpPr>
        <p:spPr/>
        <p:txBody>
          <a:bodyPr/>
          <a:lstStyle/>
          <a:p>
            <a:fld id="{7D26217B-22BD-4F27-BFB6-4C667AD9F2E9}"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a:t>07/30/2020</a:t>
            </a:r>
            <a:endParaRPr lang="en-US" dirty="0"/>
          </a:p>
        </p:txBody>
      </p:sp>
      <p:sp>
        <p:nvSpPr>
          <p:cNvPr id="5" name="Footer Placeholder 4"/>
          <p:cNvSpPr>
            <a:spLocks noGrp="1"/>
          </p:cNvSpPr>
          <p:nvPr>
            <p:ph type="ftr" sz="quarter" idx="11"/>
          </p:nvPr>
        </p:nvSpPr>
        <p:spPr/>
        <p:txBody>
          <a:bodyPr/>
          <a:lstStyle/>
          <a:p>
            <a:r>
              <a:rPr lang="en-US"/>
              <a:t>18CEO405 </a:t>
            </a:r>
            <a:endParaRPr lang="en-US" dirty="0"/>
          </a:p>
        </p:txBody>
      </p:sp>
      <p:sp>
        <p:nvSpPr>
          <p:cNvPr id="6" name="Slide Number Placeholder 5"/>
          <p:cNvSpPr>
            <a:spLocks noGrp="1"/>
          </p:cNvSpPr>
          <p:nvPr>
            <p:ph type="sldNum" sz="quarter" idx="12"/>
          </p:nvPr>
        </p:nvSpPr>
        <p:spPr/>
        <p:txBody>
          <a:bodyPr/>
          <a:lstStyle/>
          <a:p>
            <a:fld id="{7D26217B-22BD-4F27-BFB6-4C667AD9F2E9}"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a:t>07/30/2020</a:t>
            </a:r>
            <a:endParaRPr lang="en-US" dirty="0"/>
          </a:p>
        </p:txBody>
      </p:sp>
      <p:sp>
        <p:nvSpPr>
          <p:cNvPr id="5" name="Footer Placeholder 4"/>
          <p:cNvSpPr>
            <a:spLocks noGrp="1"/>
          </p:cNvSpPr>
          <p:nvPr>
            <p:ph type="ftr" sz="quarter" idx="11"/>
          </p:nvPr>
        </p:nvSpPr>
        <p:spPr/>
        <p:txBody>
          <a:bodyPr/>
          <a:lstStyle/>
          <a:p>
            <a:r>
              <a:rPr lang="en-US"/>
              <a:t>18CEO405 </a:t>
            </a:r>
            <a:endParaRPr lang="en-US" dirty="0"/>
          </a:p>
        </p:txBody>
      </p:sp>
      <p:sp>
        <p:nvSpPr>
          <p:cNvPr id="6" name="Slide Number Placeholder 5"/>
          <p:cNvSpPr>
            <a:spLocks noGrp="1"/>
          </p:cNvSpPr>
          <p:nvPr>
            <p:ph type="sldNum" sz="quarter" idx="12"/>
          </p:nvPr>
        </p:nvSpPr>
        <p:spPr/>
        <p:txBody>
          <a:bodyPr/>
          <a:lstStyle/>
          <a:p>
            <a:fld id="{7D26217B-22BD-4F27-BFB6-4C667AD9F2E9}"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07/30/2020</a:t>
            </a:r>
            <a:endParaRPr lang="en-US" dirty="0"/>
          </a:p>
        </p:txBody>
      </p:sp>
      <p:sp>
        <p:nvSpPr>
          <p:cNvPr id="5" name="Footer Placeholder 4"/>
          <p:cNvSpPr>
            <a:spLocks noGrp="1"/>
          </p:cNvSpPr>
          <p:nvPr>
            <p:ph type="ftr" sz="quarter" idx="11"/>
          </p:nvPr>
        </p:nvSpPr>
        <p:spPr/>
        <p:txBody>
          <a:bodyPr/>
          <a:lstStyle/>
          <a:p>
            <a:r>
              <a:rPr lang="en-US"/>
              <a:t>18CEO405 </a:t>
            </a:r>
            <a:endParaRPr lang="en-US" dirty="0"/>
          </a:p>
        </p:txBody>
      </p:sp>
      <p:sp>
        <p:nvSpPr>
          <p:cNvPr id="6" name="Slide Number Placeholder 5"/>
          <p:cNvSpPr>
            <a:spLocks noGrp="1"/>
          </p:cNvSpPr>
          <p:nvPr>
            <p:ph type="sldNum" sz="quarter" idx="12"/>
          </p:nvPr>
        </p:nvSpPr>
        <p:spPr/>
        <p:txBody>
          <a:bodyPr/>
          <a:lstStyle/>
          <a:p>
            <a:fld id="{7D26217B-22BD-4F27-BFB6-4C667AD9F2E9}" type="slidenum">
              <a:rPr lang="en-US" smtClean="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r>
              <a:rPr lang="en-US"/>
              <a:t>07/30/2020</a:t>
            </a:r>
            <a:endParaRPr lang="en-US" dirty="0"/>
          </a:p>
        </p:txBody>
      </p:sp>
      <p:sp>
        <p:nvSpPr>
          <p:cNvPr id="6" name="Footer Placeholder 5"/>
          <p:cNvSpPr>
            <a:spLocks noGrp="1"/>
          </p:cNvSpPr>
          <p:nvPr>
            <p:ph type="ftr" sz="quarter" idx="11"/>
          </p:nvPr>
        </p:nvSpPr>
        <p:spPr/>
        <p:txBody>
          <a:bodyPr/>
          <a:lstStyle/>
          <a:p>
            <a:r>
              <a:rPr lang="en-US"/>
              <a:t>18CEO405 </a:t>
            </a:r>
            <a:endParaRPr lang="en-US" dirty="0"/>
          </a:p>
        </p:txBody>
      </p:sp>
      <p:sp>
        <p:nvSpPr>
          <p:cNvPr id="7" name="Slide Number Placeholder 6"/>
          <p:cNvSpPr>
            <a:spLocks noGrp="1"/>
          </p:cNvSpPr>
          <p:nvPr>
            <p:ph type="sldNum" sz="quarter" idx="12"/>
          </p:nvPr>
        </p:nvSpPr>
        <p:spPr/>
        <p:txBody>
          <a:bodyPr/>
          <a:lstStyle/>
          <a:p>
            <a:fld id="{7D26217B-22BD-4F27-BFB6-4C667AD9F2E9}" type="slidenum">
              <a:rPr lang="en-US" smtClean="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r>
              <a:rPr lang="en-US"/>
              <a:t>07/30/2020</a:t>
            </a:r>
            <a:endParaRPr lang="en-US" dirty="0"/>
          </a:p>
        </p:txBody>
      </p:sp>
      <p:sp>
        <p:nvSpPr>
          <p:cNvPr id="8" name="Footer Placeholder 7"/>
          <p:cNvSpPr>
            <a:spLocks noGrp="1"/>
          </p:cNvSpPr>
          <p:nvPr>
            <p:ph type="ftr" sz="quarter" idx="11"/>
          </p:nvPr>
        </p:nvSpPr>
        <p:spPr/>
        <p:txBody>
          <a:bodyPr/>
          <a:lstStyle/>
          <a:p>
            <a:r>
              <a:rPr lang="en-US"/>
              <a:t>18CEO405 </a:t>
            </a:r>
            <a:endParaRPr lang="en-US" dirty="0"/>
          </a:p>
        </p:txBody>
      </p:sp>
      <p:sp>
        <p:nvSpPr>
          <p:cNvPr id="9" name="Slide Number Placeholder 8"/>
          <p:cNvSpPr>
            <a:spLocks noGrp="1"/>
          </p:cNvSpPr>
          <p:nvPr>
            <p:ph type="sldNum" sz="quarter" idx="12"/>
          </p:nvPr>
        </p:nvSpPr>
        <p:spPr/>
        <p:txBody>
          <a:bodyPr/>
          <a:lstStyle/>
          <a:p>
            <a:fld id="{7D26217B-22BD-4F27-BFB6-4C667AD9F2E9}" type="slidenum">
              <a:rPr lang="en-US" smtClean="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r>
              <a:rPr lang="en-US"/>
              <a:t>07/30/2020</a:t>
            </a:r>
            <a:endParaRPr lang="en-US" dirty="0"/>
          </a:p>
        </p:txBody>
      </p:sp>
      <p:sp>
        <p:nvSpPr>
          <p:cNvPr id="4" name="Footer Placeholder 3"/>
          <p:cNvSpPr>
            <a:spLocks noGrp="1"/>
          </p:cNvSpPr>
          <p:nvPr>
            <p:ph type="ftr" sz="quarter" idx="11"/>
          </p:nvPr>
        </p:nvSpPr>
        <p:spPr/>
        <p:txBody>
          <a:bodyPr/>
          <a:lstStyle/>
          <a:p>
            <a:r>
              <a:rPr lang="en-US"/>
              <a:t>18CEO405 </a:t>
            </a:r>
            <a:endParaRPr lang="en-US" dirty="0"/>
          </a:p>
        </p:txBody>
      </p:sp>
      <p:sp>
        <p:nvSpPr>
          <p:cNvPr id="5" name="Slide Number Placeholder 4"/>
          <p:cNvSpPr>
            <a:spLocks noGrp="1"/>
          </p:cNvSpPr>
          <p:nvPr>
            <p:ph type="sldNum" sz="quarter" idx="12"/>
          </p:nvPr>
        </p:nvSpPr>
        <p:spPr/>
        <p:txBody>
          <a:bodyPr/>
          <a:lstStyle/>
          <a:p>
            <a:fld id="{7D26217B-22BD-4F27-BFB6-4C667AD9F2E9}"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07/30/2020</a:t>
            </a:r>
            <a:endParaRPr lang="en-US" dirty="0"/>
          </a:p>
        </p:txBody>
      </p:sp>
      <p:sp>
        <p:nvSpPr>
          <p:cNvPr id="3" name="Footer Placeholder 2"/>
          <p:cNvSpPr>
            <a:spLocks noGrp="1"/>
          </p:cNvSpPr>
          <p:nvPr>
            <p:ph type="ftr" sz="quarter" idx="11"/>
          </p:nvPr>
        </p:nvSpPr>
        <p:spPr/>
        <p:txBody>
          <a:bodyPr/>
          <a:lstStyle/>
          <a:p>
            <a:r>
              <a:rPr lang="en-US"/>
              <a:t>18CEO405 </a:t>
            </a:r>
            <a:endParaRPr lang="en-US" dirty="0"/>
          </a:p>
        </p:txBody>
      </p:sp>
      <p:sp>
        <p:nvSpPr>
          <p:cNvPr id="4" name="Slide Number Placeholder 3"/>
          <p:cNvSpPr>
            <a:spLocks noGrp="1"/>
          </p:cNvSpPr>
          <p:nvPr>
            <p:ph type="sldNum" sz="quarter" idx="12"/>
          </p:nvPr>
        </p:nvSpPr>
        <p:spPr/>
        <p:txBody>
          <a:bodyPr/>
          <a:lstStyle/>
          <a:p>
            <a:fld id="{7D26217B-22BD-4F27-BFB6-4C667AD9F2E9}"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07/30/2020</a:t>
            </a:r>
            <a:endParaRPr lang="en-US" dirty="0"/>
          </a:p>
        </p:txBody>
      </p:sp>
      <p:sp>
        <p:nvSpPr>
          <p:cNvPr id="6" name="Footer Placeholder 5"/>
          <p:cNvSpPr>
            <a:spLocks noGrp="1"/>
          </p:cNvSpPr>
          <p:nvPr>
            <p:ph type="ftr" sz="quarter" idx="11"/>
          </p:nvPr>
        </p:nvSpPr>
        <p:spPr/>
        <p:txBody>
          <a:bodyPr/>
          <a:lstStyle/>
          <a:p>
            <a:r>
              <a:rPr lang="en-US"/>
              <a:t>18CEO405 </a:t>
            </a:r>
            <a:endParaRPr lang="en-US" dirty="0"/>
          </a:p>
        </p:txBody>
      </p:sp>
      <p:sp>
        <p:nvSpPr>
          <p:cNvPr id="7" name="Slide Number Placeholder 6"/>
          <p:cNvSpPr>
            <a:spLocks noGrp="1"/>
          </p:cNvSpPr>
          <p:nvPr>
            <p:ph type="sldNum" sz="quarter" idx="12"/>
          </p:nvPr>
        </p:nvSpPr>
        <p:spPr/>
        <p:txBody>
          <a:bodyPr/>
          <a:lstStyle/>
          <a:p>
            <a:fld id="{7D26217B-22BD-4F27-BFB6-4C667AD9F2E9}" type="slidenum">
              <a:rPr lang="en-US" smtClean="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07/30/2020</a:t>
            </a:r>
            <a:endParaRPr lang="en-US" dirty="0"/>
          </a:p>
        </p:txBody>
      </p:sp>
      <p:sp>
        <p:nvSpPr>
          <p:cNvPr id="6" name="Footer Placeholder 5"/>
          <p:cNvSpPr>
            <a:spLocks noGrp="1"/>
          </p:cNvSpPr>
          <p:nvPr>
            <p:ph type="ftr" sz="quarter" idx="11"/>
          </p:nvPr>
        </p:nvSpPr>
        <p:spPr/>
        <p:txBody>
          <a:bodyPr/>
          <a:lstStyle/>
          <a:p>
            <a:r>
              <a:rPr lang="en-US"/>
              <a:t>18CEO405 </a:t>
            </a:r>
            <a:endParaRPr lang="en-US" dirty="0"/>
          </a:p>
        </p:txBody>
      </p:sp>
      <p:sp>
        <p:nvSpPr>
          <p:cNvPr id="7" name="Slide Number Placeholder 6"/>
          <p:cNvSpPr>
            <a:spLocks noGrp="1"/>
          </p:cNvSpPr>
          <p:nvPr>
            <p:ph type="sldNum" sz="quarter" idx="12"/>
          </p:nvPr>
        </p:nvSpPr>
        <p:spPr/>
        <p:txBody>
          <a:bodyPr/>
          <a:lstStyle/>
          <a:p>
            <a:fld id="{7D26217B-22BD-4F27-BFB6-4C667AD9F2E9}"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20000"/>
            <a:lum/>
          </a:blip>
          <a:srcRect/>
          <a:stretch>
            <a:fillRect l="-18000" r="-18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07/30/2020</a:t>
            </a:r>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18CEO405 </a:t>
            </a:r>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26217B-22BD-4F27-BFB6-4C667AD9F2E9}"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gi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5.gi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5.gi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5.gif"/><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5.gif"/><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5.gif"/><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5.gif"/><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18.jpeg"/></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5.gif"/><Relationship Id="rId1" Type="http://schemas.openxmlformats.org/officeDocument/2006/relationships/slideLayout" Target="../slideLayouts/slideLayout7.xml"/><Relationship Id="rId5" Type="http://schemas.openxmlformats.org/officeDocument/2006/relationships/image" Target="../media/image22.jpeg"/><Relationship Id="rId4" Type="http://schemas.openxmlformats.org/officeDocument/2006/relationships/image" Target="../media/image21.jpeg"/></Relationships>
</file>

<file path=ppt/slides/_rels/slide3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https://www.toppr.com/guides/science/respiration-in-organism/respiration-in-other-animals/" TargetMode="External"/><Relationship Id="rId2" Type="http://schemas.openxmlformats.org/officeDocument/2006/relationships/image" Target="../media/image15.gi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5.gi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5.gi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5.gi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5.gi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5.gif"/><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46.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1.gif"/><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37.jpeg"/><Relationship Id="rId5" Type="http://schemas.openxmlformats.org/officeDocument/2006/relationships/image" Target="../media/image36.jpeg"/><Relationship Id="rId4" Type="http://schemas.openxmlformats.org/officeDocument/2006/relationships/image" Target="../media/image35.jpeg"/></Relationships>
</file>

<file path=ppt/slides/_rels/slide52.xml.rels><?xml version="1.0" encoding="UTF-8" standalone="yes"?>
<Relationships xmlns="http://schemas.openxmlformats.org/package/2006/relationships"><Relationship Id="rId2" Type="http://schemas.openxmlformats.org/officeDocument/2006/relationships/image" Target="../media/image15.gif"/><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5.gif"/><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15.gif"/><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15.gif"/><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15.gif"/><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15.gif"/><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2" Type="http://schemas.openxmlformats.org/officeDocument/2006/relationships/image" Target="../media/image15.gif"/><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15.gif"/><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15.gif"/><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15.gif"/><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2" Type="http://schemas.openxmlformats.org/officeDocument/2006/relationships/image" Target="../media/image15.gif"/><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15.gif"/><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15.gif"/><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2133600"/>
            <a:ext cx="9144000" cy="1676400"/>
          </a:xfrm>
        </p:spPr>
        <p:txBody>
          <a:bodyPr>
            <a:normAutofit fontScale="90000"/>
          </a:bodyPr>
          <a:lstStyle/>
          <a:p>
            <a:br>
              <a:rPr lang="en-US" dirty="0">
                <a:solidFill>
                  <a:srgbClr val="0070C0"/>
                </a:solidFill>
                <a:latin typeface="Calisto MT" pitchFamily="18" charset="0"/>
              </a:rPr>
            </a:br>
            <a:br>
              <a:rPr lang="en-US" dirty="0"/>
            </a:br>
            <a:r>
              <a:rPr lang="en-US" dirty="0">
                <a:solidFill>
                  <a:srgbClr val="FF0000"/>
                </a:solidFill>
              </a:rPr>
              <a:t> 18CEO405T 	</a:t>
            </a:r>
            <a:br>
              <a:rPr lang="en-US" dirty="0">
                <a:solidFill>
                  <a:srgbClr val="FF0000"/>
                </a:solidFill>
              </a:rPr>
            </a:br>
            <a:r>
              <a:rPr lang="en-US" dirty="0">
                <a:solidFill>
                  <a:srgbClr val="FF0000"/>
                </a:solidFill>
              </a:rPr>
              <a:t> WATER POLLUTION AND ITS MANAGEMENT </a:t>
            </a:r>
            <a:br>
              <a:rPr lang="en-US" dirty="0">
                <a:solidFill>
                  <a:srgbClr val="FF0000"/>
                </a:solidFill>
              </a:rPr>
            </a:br>
            <a:r>
              <a:rPr lang="en-US" dirty="0">
                <a:solidFill>
                  <a:srgbClr val="FF0000"/>
                </a:solidFill>
              </a:rPr>
              <a:t>Dr. Karuppasamy Sudalaimuthu	</a:t>
            </a:r>
            <a:br>
              <a:rPr lang="en-US" dirty="0">
                <a:solidFill>
                  <a:srgbClr val="FF0000"/>
                </a:solidFill>
              </a:rPr>
            </a:br>
            <a:br>
              <a:rPr lang="en-US" dirty="0"/>
            </a:br>
            <a:endParaRPr lang="en-US" dirty="0">
              <a:latin typeface="Calisto MT" pitchFamily="18" charset="0"/>
            </a:endParaRPr>
          </a:p>
        </p:txBody>
      </p:sp>
      <p:sp>
        <p:nvSpPr>
          <p:cNvPr id="1026" name="AutoShape 2" descr="Water Splash wallpaper | 2560x1600 | #55874"/>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4" name="Slide Number Placeholder 3"/>
          <p:cNvSpPr>
            <a:spLocks noGrp="1"/>
          </p:cNvSpPr>
          <p:nvPr>
            <p:ph type="sldNum" sz="quarter" idx="12"/>
          </p:nvPr>
        </p:nvSpPr>
        <p:spPr/>
        <p:txBody>
          <a:bodyPr/>
          <a:lstStyle/>
          <a:p>
            <a:fld id="{7D26217B-22BD-4F27-BFB6-4C667AD9F2E9}" type="slidenum">
              <a:rPr lang="en-US" smtClean="0"/>
              <a:pPr/>
              <a:t>1</a:t>
            </a:fld>
            <a:endParaRPr lang="en-US" dirty="0"/>
          </a:p>
        </p:txBody>
      </p:sp>
      <p:sp>
        <p:nvSpPr>
          <p:cNvPr id="6" name="Footer Placeholder 5"/>
          <p:cNvSpPr>
            <a:spLocks noGrp="1"/>
          </p:cNvSpPr>
          <p:nvPr>
            <p:ph type="ftr" sz="quarter" idx="11"/>
          </p:nvPr>
        </p:nvSpPr>
        <p:spPr/>
        <p:txBody>
          <a:bodyPr/>
          <a:lstStyle/>
          <a:p>
            <a:r>
              <a:rPr lang="en-US"/>
              <a:t>18CEO405 </a:t>
            </a:r>
            <a:endParaRPr lang="en-US" dirty="0"/>
          </a:p>
        </p:txBody>
      </p:sp>
      <p:sp>
        <p:nvSpPr>
          <p:cNvPr id="8" name="Date Placeholder 7"/>
          <p:cNvSpPr>
            <a:spLocks noGrp="1"/>
          </p:cNvSpPr>
          <p:nvPr>
            <p:ph type="dt" sz="half" idx="10"/>
          </p:nvPr>
        </p:nvSpPr>
        <p:spPr/>
        <p:txBody>
          <a:bodyPr/>
          <a:lstStyle/>
          <a:p>
            <a:r>
              <a:rPr lang="en-US"/>
              <a:t>07/30/2020</a:t>
            </a:r>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57200"/>
            <a:ext cx="9144000" cy="381000"/>
          </a:xfrm>
        </p:spPr>
        <p:txBody>
          <a:bodyPr>
            <a:noAutofit/>
          </a:bodyPr>
          <a:lstStyle/>
          <a:p>
            <a:r>
              <a:rPr lang="en-US" sz="3600" dirty="0">
                <a:solidFill>
                  <a:srgbClr val="FF0000"/>
                </a:solidFill>
              </a:rPr>
              <a:t>Why learn wastewater management ?</a:t>
            </a:r>
            <a:br>
              <a:rPr lang="en-US" sz="3600" dirty="0">
                <a:solidFill>
                  <a:srgbClr val="FF0000"/>
                </a:solidFill>
              </a:rPr>
            </a:br>
            <a:endParaRPr lang="en-US" sz="3600" dirty="0">
              <a:solidFill>
                <a:srgbClr val="FF0000"/>
              </a:solidFill>
            </a:endParaRPr>
          </a:p>
        </p:txBody>
      </p:sp>
      <p:sp>
        <p:nvSpPr>
          <p:cNvPr id="3" name="Content Placeholder 2"/>
          <p:cNvSpPr>
            <a:spLocks noGrp="1"/>
          </p:cNvSpPr>
          <p:nvPr>
            <p:ph idx="1"/>
          </p:nvPr>
        </p:nvSpPr>
        <p:spPr>
          <a:xfrm>
            <a:off x="-13648" y="990600"/>
            <a:ext cx="9157648" cy="4550391"/>
          </a:xfrm>
        </p:spPr>
        <p:txBody>
          <a:bodyPr>
            <a:normAutofit lnSpcReduction="10000"/>
          </a:bodyPr>
          <a:lstStyle/>
          <a:p>
            <a:r>
              <a:rPr lang="en-US" dirty="0"/>
              <a:t>To transform the “burden” into “resource”</a:t>
            </a:r>
          </a:p>
          <a:p>
            <a:pPr>
              <a:buNone/>
            </a:pPr>
            <a:endParaRPr lang="en-US" b="1" dirty="0"/>
          </a:p>
          <a:p>
            <a:pPr>
              <a:buNone/>
            </a:pPr>
            <a:r>
              <a:rPr lang="en-US" sz="3600" dirty="0">
                <a:solidFill>
                  <a:srgbClr val="FF0000"/>
                </a:solidFill>
                <a:latin typeface="+mj-lt"/>
              </a:rPr>
              <a:t>This Requires:</a:t>
            </a:r>
          </a:p>
          <a:p>
            <a:pPr>
              <a:buNone/>
            </a:pPr>
            <a:endParaRPr lang="en-US" b="1" dirty="0">
              <a:solidFill>
                <a:srgbClr val="FF0000"/>
              </a:solidFill>
            </a:endParaRPr>
          </a:p>
          <a:p>
            <a:r>
              <a:rPr lang="en-US" dirty="0"/>
              <a:t>Engineering/Technological approaches</a:t>
            </a:r>
          </a:p>
          <a:p>
            <a:r>
              <a:rPr lang="en-US" dirty="0"/>
              <a:t>Social acceptability</a:t>
            </a:r>
          </a:p>
          <a:p>
            <a:r>
              <a:rPr lang="en-US" dirty="0"/>
              <a:t>Financial / economic viability</a:t>
            </a:r>
          </a:p>
          <a:p>
            <a:r>
              <a:rPr lang="en-US" dirty="0"/>
              <a:t>Environmental sustainability</a:t>
            </a:r>
          </a:p>
        </p:txBody>
      </p:sp>
      <p:sp>
        <p:nvSpPr>
          <p:cNvPr id="5" name="Slide Number Placeholder 4"/>
          <p:cNvSpPr>
            <a:spLocks noGrp="1"/>
          </p:cNvSpPr>
          <p:nvPr>
            <p:ph type="sldNum" sz="quarter" idx="12"/>
          </p:nvPr>
        </p:nvSpPr>
        <p:spPr/>
        <p:txBody>
          <a:bodyPr/>
          <a:lstStyle/>
          <a:p>
            <a:fld id="{7D26217B-22BD-4F27-BFB6-4C667AD9F2E9}" type="slidenum">
              <a:rPr lang="en-US" smtClean="0"/>
              <a:pPr/>
              <a:t>10</a:t>
            </a:fld>
            <a:endParaRPr lang="en-US" dirty="0"/>
          </a:p>
        </p:txBody>
      </p:sp>
      <p:sp>
        <p:nvSpPr>
          <p:cNvPr id="7" name="Footer Placeholder 6"/>
          <p:cNvSpPr>
            <a:spLocks noGrp="1"/>
          </p:cNvSpPr>
          <p:nvPr>
            <p:ph type="ftr" sz="quarter" idx="11"/>
          </p:nvPr>
        </p:nvSpPr>
        <p:spPr/>
        <p:txBody>
          <a:bodyPr/>
          <a:lstStyle/>
          <a:p>
            <a:r>
              <a:rPr lang="en-US"/>
              <a:t>18CEO405 </a:t>
            </a:r>
            <a:endParaRPr lang="en-US" dirty="0"/>
          </a:p>
        </p:txBody>
      </p:sp>
      <p:sp>
        <p:nvSpPr>
          <p:cNvPr id="9" name="Date Placeholder 8"/>
          <p:cNvSpPr>
            <a:spLocks noGrp="1"/>
          </p:cNvSpPr>
          <p:nvPr>
            <p:ph type="dt" sz="half" idx="10"/>
          </p:nvPr>
        </p:nvSpPr>
        <p:spPr/>
        <p:txBody>
          <a:bodyPr/>
          <a:lstStyle/>
          <a:p>
            <a:r>
              <a:rPr lang="en-US"/>
              <a:t>07/30/2020</a:t>
            </a:r>
            <a:endParaRPr lang="en-U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143000"/>
          </a:xfrm>
        </p:spPr>
        <p:txBody>
          <a:bodyPr>
            <a:normAutofit/>
          </a:bodyPr>
          <a:lstStyle/>
          <a:p>
            <a:r>
              <a:rPr lang="en-US" sz="3600" dirty="0">
                <a:solidFill>
                  <a:srgbClr val="FF0000"/>
                </a:solidFill>
              </a:rPr>
              <a:t>S1-SLO2- Sources and Types of water pollution</a:t>
            </a:r>
          </a:p>
        </p:txBody>
      </p:sp>
      <p:sp>
        <p:nvSpPr>
          <p:cNvPr id="3" name="Content Placeholder 2"/>
          <p:cNvSpPr>
            <a:spLocks noGrp="1"/>
          </p:cNvSpPr>
          <p:nvPr>
            <p:ph idx="1"/>
          </p:nvPr>
        </p:nvSpPr>
        <p:spPr>
          <a:xfrm>
            <a:off x="457200" y="1385793"/>
            <a:ext cx="8229600" cy="4525963"/>
          </a:xfrm>
        </p:spPr>
        <p:txBody>
          <a:bodyPr>
            <a:normAutofit/>
          </a:bodyPr>
          <a:lstStyle/>
          <a:p>
            <a:pPr>
              <a:buNone/>
            </a:pPr>
            <a:r>
              <a:rPr lang="en-US" i="1" dirty="0"/>
              <a:t>Wastewater is liquid waste, often produced as the byproduct of many uses of water.</a:t>
            </a:r>
          </a:p>
          <a:p>
            <a:r>
              <a:rPr lang="en-US" dirty="0"/>
              <a:t>Household uses</a:t>
            </a:r>
          </a:p>
          <a:p>
            <a:r>
              <a:rPr lang="en-US" dirty="0"/>
              <a:t>Industrial uses</a:t>
            </a:r>
          </a:p>
          <a:p>
            <a:r>
              <a:rPr lang="en-US" dirty="0"/>
              <a:t>Commercial uses</a:t>
            </a:r>
          </a:p>
          <a:p>
            <a:r>
              <a:rPr lang="en-US" dirty="0"/>
              <a:t>Agricultural uses</a:t>
            </a:r>
          </a:p>
          <a:p>
            <a:r>
              <a:rPr lang="en-US" dirty="0"/>
              <a:t> Livestock uses</a:t>
            </a:r>
          </a:p>
        </p:txBody>
      </p:sp>
      <p:sp>
        <p:nvSpPr>
          <p:cNvPr id="5" name="Slide Number Placeholder 4"/>
          <p:cNvSpPr>
            <a:spLocks noGrp="1"/>
          </p:cNvSpPr>
          <p:nvPr>
            <p:ph type="sldNum" sz="quarter" idx="12"/>
          </p:nvPr>
        </p:nvSpPr>
        <p:spPr/>
        <p:txBody>
          <a:bodyPr/>
          <a:lstStyle/>
          <a:p>
            <a:fld id="{7D26217B-22BD-4F27-BFB6-4C667AD9F2E9}" type="slidenum">
              <a:rPr lang="en-US" smtClean="0"/>
              <a:pPr/>
              <a:t>11</a:t>
            </a:fld>
            <a:endParaRPr lang="en-US" dirty="0"/>
          </a:p>
        </p:txBody>
      </p:sp>
      <p:sp>
        <p:nvSpPr>
          <p:cNvPr id="7" name="Footer Placeholder 6"/>
          <p:cNvSpPr>
            <a:spLocks noGrp="1"/>
          </p:cNvSpPr>
          <p:nvPr>
            <p:ph type="ftr" sz="quarter" idx="11"/>
          </p:nvPr>
        </p:nvSpPr>
        <p:spPr/>
        <p:txBody>
          <a:bodyPr/>
          <a:lstStyle/>
          <a:p>
            <a:r>
              <a:rPr lang="en-US"/>
              <a:t>18CEO405 </a:t>
            </a:r>
            <a:endParaRPr lang="en-US" dirty="0"/>
          </a:p>
        </p:txBody>
      </p:sp>
      <p:sp>
        <p:nvSpPr>
          <p:cNvPr id="9" name="Date Placeholder 8"/>
          <p:cNvSpPr>
            <a:spLocks noGrp="1"/>
          </p:cNvSpPr>
          <p:nvPr>
            <p:ph type="dt" sz="half" idx="10"/>
          </p:nvPr>
        </p:nvSpPr>
        <p:spPr/>
        <p:txBody>
          <a:bodyPr/>
          <a:lstStyle/>
          <a:p>
            <a:r>
              <a:rPr lang="en-US"/>
              <a:t>07/30/2020</a:t>
            </a:r>
            <a:endParaRPr 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rotWithShape="1">
          <a:blip r:embed="rId2"/>
          <a:srcRect l="9731" t="28801" r="29884" b="23822"/>
          <a:stretch/>
        </p:blipFill>
        <p:spPr bwMode="auto">
          <a:xfrm>
            <a:off x="-152399" y="0"/>
            <a:ext cx="9372600" cy="5562600"/>
          </a:xfrm>
          <a:prstGeom prst="rect">
            <a:avLst/>
          </a:prstGeom>
          <a:noFill/>
          <a:ln w="9525">
            <a:noFill/>
            <a:miter lim="800000"/>
            <a:headEnd/>
            <a:tailEnd/>
          </a:ln>
          <a:effectLst/>
        </p:spPr>
      </p:pic>
      <p:sp>
        <p:nvSpPr>
          <p:cNvPr id="5" name="Rectangle 4"/>
          <p:cNvSpPr/>
          <p:nvPr/>
        </p:nvSpPr>
        <p:spPr>
          <a:xfrm>
            <a:off x="17060" y="5791200"/>
            <a:ext cx="8534400" cy="646331"/>
          </a:xfrm>
          <a:prstGeom prst="rect">
            <a:avLst/>
          </a:prstGeom>
        </p:spPr>
        <p:txBody>
          <a:bodyPr wrap="square">
            <a:spAutoFit/>
          </a:bodyPr>
          <a:lstStyle/>
          <a:p>
            <a:r>
              <a:rPr lang="en-US" i="1" dirty="0"/>
              <a:t>Image Source: Irrigation and Drainage ‐ Sustainable Strategies and Systems, Publisher: INTECH, Editors: M S </a:t>
            </a:r>
            <a:r>
              <a:rPr lang="en-US" i="1" dirty="0" err="1"/>
              <a:t>Javaid</a:t>
            </a:r>
            <a:r>
              <a:rPr lang="en-US" i="1" dirty="0"/>
              <a:t>, pp.55‐75</a:t>
            </a:r>
            <a:endParaRPr lang="en-US" dirty="0"/>
          </a:p>
        </p:txBody>
      </p:sp>
      <p:sp>
        <p:nvSpPr>
          <p:cNvPr id="3" name="Slide Number Placeholder 2"/>
          <p:cNvSpPr>
            <a:spLocks noGrp="1"/>
          </p:cNvSpPr>
          <p:nvPr>
            <p:ph type="sldNum" sz="quarter" idx="12"/>
          </p:nvPr>
        </p:nvSpPr>
        <p:spPr/>
        <p:txBody>
          <a:bodyPr/>
          <a:lstStyle/>
          <a:p>
            <a:fld id="{7D26217B-22BD-4F27-BFB6-4C667AD9F2E9}" type="slidenum">
              <a:rPr lang="en-US" smtClean="0"/>
              <a:pPr/>
              <a:t>12</a:t>
            </a:fld>
            <a:endParaRPr lang="en-US" dirty="0"/>
          </a:p>
        </p:txBody>
      </p:sp>
      <p:sp>
        <p:nvSpPr>
          <p:cNvPr id="6" name="Footer Placeholder 5"/>
          <p:cNvSpPr>
            <a:spLocks noGrp="1"/>
          </p:cNvSpPr>
          <p:nvPr>
            <p:ph type="ftr" sz="quarter" idx="11"/>
          </p:nvPr>
        </p:nvSpPr>
        <p:spPr/>
        <p:txBody>
          <a:bodyPr/>
          <a:lstStyle/>
          <a:p>
            <a:r>
              <a:rPr lang="en-US"/>
              <a:t>18CEO405 </a:t>
            </a:r>
            <a:endParaRPr lang="en-US" dirty="0"/>
          </a:p>
        </p:txBody>
      </p:sp>
      <p:sp>
        <p:nvSpPr>
          <p:cNvPr id="8" name="Date Placeholder 7"/>
          <p:cNvSpPr>
            <a:spLocks noGrp="1"/>
          </p:cNvSpPr>
          <p:nvPr>
            <p:ph type="dt" sz="half" idx="10"/>
          </p:nvPr>
        </p:nvSpPr>
        <p:spPr/>
        <p:txBody>
          <a:bodyPr/>
          <a:lstStyle/>
          <a:p>
            <a:r>
              <a:rPr lang="en-US"/>
              <a:t>07/30/2020</a:t>
            </a:r>
            <a:endParaRPr lang="en-US"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9005" t="29166" r="33295" b="25002"/>
          <a:stretch/>
        </p:blipFill>
        <p:spPr>
          <a:xfrm>
            <a:off x="1137" y="2274"/>
            <a:ext cx="9142863" cy="5026926"/>
          </a:xfrm>
          <a:prstGeom prst="rect">
            <a:avLst/>
          </a:prstGeom>
        </p:spPr>
      </p:pic>
      <p:sp>
        <p:nvSpPr>
          <p:cNvPr id="5" name="Rectangle 4"/>
          <p:cNvSpPr/>
          <p:nvPr/>
        </p:nvSpPr>
        <p:spPr>
          <a:xfrm>
            <a:off x="0" y="5410200"/>
            <a:ext cx="8534400" cy="369332"/>
          </a:xfrm>
          <a:prstGeom prst="rect">
            <a:avLst/>
          </a:prstGeom>
        </p:spPr>
        <p:txBody>
          <a:bodyPr wrap="square">
            <a:spAutoFit/>
          </a:bodyPr>
          <a:lstStyle/>
          <a:p>
            <a:r>
              <a:rPr lang="en-US" i="1" dirty="0"/>
              <a:t>Image Source: https://www.iswa.uni-stuttgart.de/Isww/arbeitsbereich/iwt/index.en.html</a:t>
            </a:r>
            <a:endParaRPr lang="en-US" dirty="0"/>
          </a:p>
        </p:txBody>
      </p:sp>
      <p:sp>
        <p:nvSpPr>
          <p:cNvPr id="3" name="Slide Number Placeholder 2"/>
          <p:cNvSpPr>
            <a:spLocks noGrp="1"/>
          </p:cNvSpPr>
          <p:nvPr>
            <p:ph type="sldNum" sz="quarter" idx="12"/>
          </p:nvPr>
        </p:nvSpPr>
        <p:spPr/>
        <p:txBody>
          <a:bodyPr/>
          <a:lstStyle/>
          <a:p>
            <a:fld id="{7D26217B-22BD-4F27-BFB6-4C667AD9F2E9}" type="slidenum">
              <a:rPr lang="en-US" smtClean="0"/>
              <a:pPr/>
              <a:t>13</a:t>
            </a:fld>
            <a:endParaRPr lang="en-US" dirty="0"/>
          </a:p>
        </p:txBody>
      </p:sp>
      <p:sp>
        <p:nvSpPr>
          <p:cNvPr id="7" name="Footer Placeholder 6"/>
          <p:cNvSpPr>
            <a:spLocks noGrp="1"/>
          </p:cNvSpPr>
          <p:nvPr>
            <p:ph type="ftr" sz="quarter" idx="11"/>
          </p:nvPr>
        </p:nvSpPr>
        <p:spPr/>
        <p:txBody>
          <a:bodyPr/>
          <a:lstStyle/>
          <a:p>
            <a:r>
              <a:rPr lang="en-US"/>
              <a:t>18CEO405 </a:t>
            </a:r>
            <a:endParaRPr lang="en-US" dirty="0"/>
          </a:p>
        </p:txBody>
      </p:sp>
      <p:sp>
        <p:nvSpPr>
          <p:cNvPr id="9" name="Date Placeholder 8"/>
          <p:cNvSpPr>
            <a:spLocks noGrp="1"/>
          </p:cNvSpPr>
          <p:nvPr>
            <p:ph type="dt" sz="half" idx="10"/>
          </p:nvPr>
        </p:nvSpPr>
        <p:spPr/>
        <p:txBody>
          <a:bodyPr/>
          <a:lstStyle/>
          <a:p>
            <a:r>
              <a:rPr lang="en-US"/>
              <a:t>07/30/2020</a:t>
            </a:r>
            <a:endParaRPr lang="en-US" dirty="0"/>
          </a:p>
        </p:txBody>
      </p:sp>
    </p:spTree>
    <p:extLst>
      <p:ext uri="{BB962C8B-B14F-4D97-AF65-F5344CB8AC3E}">
        <p14:creationId xmlns:p14="http://schemas.microsoft.com/office/powerpoint/2010/main" val="9637345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922" y="1295400"/>
            <a:ext cx="9128078" cy="4708525"/>
          </a:xfrm>
        </p:spPr>
        <p:txBody>
          <a:bodyPr>
            <a:normAutofit/>
          </a:bodyPr>
          <a:lstStyle/>
          <a:p>
            <a:r>
              <a:rPr lang="en-US" dirty="0"/>
              <a:t>Domestic Wastewater</a:t>
            </a:r>
          </a:p>
          <a:p>
            <a:pPr>
              <a:buNone/>
            </a:pPr>
            <a:r>
              <a:rPr lang="en-US" dirty="0"/>
              <a:t>(Municipal wastewater or sewage)</a:t>
            </a:r>
          </a:p>
          <a:p>
            <a:r>
              <a:rPr lang="en-US" dirty="0"/>
              <a:t> Industrial Wastewaters</a:t>
            </a:r>
          </a:p>
          <a:p>
            <a:pPr>
              <a:buNone/>
            </a:pPr>
            <a:r>
              <a:rPr lang="en-US" dirty="0"/>
              <a:t>(Industrial effluents)</a:t>
            </a:r>
          </a:p>
          <a:p>
            <a:r>
              <a:rPr lang="en-US" dirty="0"/>
              <a:t> Agricultural wastewater</a:t>
            </a:r>
          </a:p>
          <a:p>
            <a:pPr>
              <a:buNone/>
            </a:pPr>
            <a:r>
              <a:rPr lang="en-US" dirty="0"/>
              <a:t> (Agricultural runoff)</a:t>
            </a:r>
          </a:p>
          <a:p>
            <a:r>
              <a:rPr lang="en-US" dirty="0"/>
              <a:t>Storm water Runoff</a:t>
            </a:r>
          </a:p>
        </p:txBody>
      </p:sp>
      <p:sp>
        <p:nvSpPr>
          <p:cNvPr id="4" name="Title 1"/>
          <p:cNvSpPr>
            <a:spLocks noGrp="1"/>
          </p:cNvSpPr>
          <p:nvPr>
            <p:ph type="title"/>
          </p:nvPr>
        </p:nvSpPr>
        <p:spPr>
          <a:xfrm>
            <a:off x="0" y="0"/>
            <a:ext cx="9144000" cy="990600"/>
          </a:xfrm>
        </p:spPr>
        <p:txBody>
          <a:bodyPr>
            <a:normAutofit/>
          </a:bodyPr>
          <a:lstStyle/>
          <a:p>
            <a:r>
              <a:rPr lang="en-US" sz="3600" dirty="0">
                <a:solidFill>
                  <a:srgbClr val="FF0000"/>
                </a:solidFill>
              </a:rPr>
              <a:t>Types of Waste water</a:t>
            </a:r>
          </a:p>
        </p:txBody>
      </p:sp>
      <p:sp>
        <p:nvSpPr>
          <p:cNvPr id="5" name="Slide Number Placeholder 4"/>
          <p:cNvSpPr>
            <a:spLocks noGrp="1"/>
          </p:cNvSpPr>
          <p:nvPr>
            <p:ph type="sldNum" sz="quarter" idx="12"/>
          </p:nvPr>
        </p:nvSpPr>
        <p:spPr/>
        <p:txBody>
          <a:bodyPr/>
          <a:lstStyle/>
          <a:p>
            <a:fld id="{7D26217B-22BD-4F27-BFB6-4C667AD9F2E9}" type="slidenum">
              <a:rPr lang="en-US" smtClean="0"/>
              <a:pPr/>
              <a:t>14</a:t>
            </a:fld>
            <a:endParaRPr lang="en-US" dirty="0"/>
          </a:p>
        </p:txBody>
      </p:sp>
      <p:sp>
        <p:nvSpPr>
          <p:cNvPr id="7" name="Footer Placeholder 6"/>
          <p:cNvSpPr>
            <a:spLocks noGrp="1"/>
          </p:cNvSpPr>
          <p:nvPr>
            <p:ph type="ftr" sz="quarter" idx="11"/>
          </p:nvPr>
        </p:nvSpPr>
        <p:spPr/>
        <p:txBody>
          <a:bodyPr/>
          <a:lstStyle/>
          <a:p>
            <a:r>
              <a:rPr lang="en-US"/>
              <a:t>18CEO405 </a:t>
            </a:r>
            <a:endParaRPr lang="en-US" dirty="0"/>
          </a:p>
        </p:txBody>
      </p:sp>
      <p:sp>
        <p:nvSpPr>
          <p:cNvPr id="9" name="Date Placeholder 8"/>
          <p:cNvSpPr>
            <a:spLocks noGrp="1"/>
          </p:cNvSpPr>
          <p:nvPr>
            <p:ph type="dt" sz="half" idx="10"/>
          </p:nvPr>
        </p:nvSpPr>
        <p:spPr/>
        <p:txBody>
          <a:bodyPr/>
          <a:lstStyle/>
          <a:p>
            <a:r>
              <a:rPr lang="en-US"/>
              <a:t>07/30/2020</a:t>
            </a:r>
            <a:endParaRPr lang="en-US"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srcRect/>
          <a:stretch>
            <a:fillRect/>
          </a:stretch>
        </p:blipFill>
        <p:spPr bwMode="auto">
          <a:xfrm>
            <a:off x="-14507" y="1177123"/>
            <a:ext cx="9158507" cy="4371199"/>
          </a:xfrm>
          <a:prstGeom prst="rect">
            <a:avLst/>
          </a:prstGeom>
          <a:noFill/>
          <a:ln w="9525">
            <a:noFill/>
            <a:miter lim="800000"/>
            <a:headEnd/>
            <a:tailEnd/>
          </a:ln>
          <a:effectLst/>
        </p:spPr>
      </p:pic>
      <p:sp>
        <p:nvSpPr>
          <p:cNvPr id="5" name="Title 1"/>
          <p:cNvSpPr>
            <a:spLocks noGrp="1"/>
          </p:cNvSpPr>
          <p:nvPr>
            <p:ph type="title"/>
          </p:nvPr>
        </p:nvSpPr>
        <p:spPr>
          <a:xfrm>
            <a:off x="0" y="34123"/>
            <a:ext cx="9144000" cy="1143000"/>
          </a:xfrm>
        </p:spPr>
        <p:txBody>
          <a:bodyPr>
            <a:normAutofit/>
          </a:bodyPr>
          <a:lstStyle/>
          <a:p>
            <a:r>
              <a:rPr lang="en-US" sz="3600" dirty="0">
                <a:solidFill>
                  <a:srgbClr val="FF0000"/>
                </a:solidFill>
              </a:rPr>
              <a:t>Types &amp; Generation of  Domestic Waste water</a:t>
            </a:r>
          </a:p>
        </p:txBody>
      </p:sp>
      <p:sp>
        <p:nvSpPr>
          <p:cNvPr id="6" name="Rectangle 5"/>
          <p:cNvSpPr/>
          <p:nvPr/>
        </p:nvSpPr>
        <p:spPr>
          <a:xfrm>
            <a:off x="228600" y="5715000"/>
            <a:ext cx="8305800" cy="646331"/>
          </a:xfrm>
          <a:prstGeom prst="rect">
            <a:avLst/>
          </a:prstGeom>
        </p:spPr>
        <p:txBody>
          <a:bodyPr wrap="square">
            <a:spAutoFit/>
          </a:bodyPr>
          <a:lstStyle/>
          <a:p>
            <a:r>
              <a:rPr lang="en-US" b="1" i="1" dirty="0"/>
              <a:t>Image Source: Larsen et al, (2016), Emerging solutions to the water challenges of an urbanizing world, Science , 352 (6288), pp. 928‐933</a:t>
            </a:r>
            <a:endParaRPr lang="en-US" dirty="0"/>
          </a:p>
        </p:txBody>
      </p:sp>
      <p:sp>
        <p:nvSpPr>
          <p:cNvPr id="3" name="Slide Number Placeholder 2"/>
          <p:cNvSpPr>
            <a:spLocks noGrp="1"/>
          </p:cNvSpPr>
          <p:nvPr>
            <p:ph type="sldNum" sz="quarter" idx="12"/>
          </p:nvPr>
        </p:nvSpPr>
        <p:spPr/>
        <p:txBody>
          <a:bodyPr/>
          <a:lstStyle/>
          <a:p>
            <a:fld id="{7D26217B-22BD-4F27-BFB6-4C667AD9F2E9}" type="slidenum">
              <a:rPr lang="en-US" smtClean="0"/>
              <a:pPr/>
              <a:t>15</a:t>
            </a:fld>
            <a:endParaRPr lang="en-US" dirty="0"/>
          </a:p>
        </p:txBody>
      </p:sp>
      <p:sp>
        <p:nvSpPr>
          <p:cNvPr id="7" name="Footer Placeholder 6"/>
          <p:cNvSpPr>
            <a:spLocks noGrp="1"/>
          </p:cNvSpPr>
          <p:nvPr>
            <p:ph type="ftr" sz="quarter" idx="11"/>
          </p:nvPr>
        </p:nvSpPr>
        <p:spPr/>
        <p:txBody>
          <a:bodyPr/>
          <a:lstStyle/>
          <a:p>
            <a:r>
              <a:rPr lang="en-US"/>
              <a:t>18CEO405 </a:t>
            </a:r>
            <a:endParaRPr lang="en-US" dirty="0"/>
          </a:p>
        </p:txBody>
      </p:sp>
      <p:sp>
        <p:nvSpPr>
          <p:cNvPr id="9" name="Date Placeholder 8"/>
          <p:cNvSpPr>
            <a:spLocks noGrp="1"/>
          </p:cNvSpPr>
          <p:nvPr>
            <p:ph type="dt" sz="half" idx="10"/>
          </p:nvPr>
        </p:nvSpPr>
        <p:spPr/>
        <p:txBody>
          <a:bodyPr/>
          <a:lstStyle/>
          <a:p>
            <a:r>
              <a:rPr lang="en-US"/>
              <a:t>07/30/2020</a:t>
            </a:r>
            <a:endParaRPr lang="en-US"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688" y="990600"/>
            <a:ext cx="8259288" cy="685800"/>
          </a:xfrm>
        </p:spPr>
        <p:txBody>
          <a:bodyPr>
            <a:normAutofit/>
          </a:bodyPr>
          <a:lstStyle/>
          <a:p>
            <a:pPr algn="l"/>
            <a:r>
              <a:rPr lang="en-US" sz="3200" dirty="0">
                <a:solidFill>
                  <a:srgbClr val="FF0000"/>
                </a:solidFill>
              </a:rPr>
              <a:t>Classification of water pollution</a:t>
            </a:r>
          </a:p>
        </p:txBody>
      </p:sp>
      <p:sp>
        <p:nvSpPr>
          <p:cNvPr id="4" name="Rectangle 3"/>
          <p:cNvSpPr/>
          <p:nvPr/>
        </p:nvSpPr>
        <p:spPr>
          <a:xfrm>
            <a:off x="76200" y="1752600"/>
            <a:ext cx="9067800" cy="3124200"/>
          </a:xfrm>
          <a:prstGeom prst="rect">
            <a:avLst/>
          </a:prstGeom>
        </p:spPr>
        <p:txBody>
          <a:bodyPr wrap="square">
            <a:spAutoFit/>
          </a:bodyPr>
          <a:lstStyle/>
          <a:p>
            <a:pPr algn="just"/>
            <a:r>
              <a:rPr lang="en-US" sz="2400" dirty="0">
                <a:cs typeface="Times New Roman" pitchFamily="18" charset="0"/>
              </a:rPr>
              <a:t>Water pollution is any chemical, biological, or physical change in water quality that has a harmful effect on living organisms or makes water unsuitable for desired uses.</a:t>
            </a:r>
          </a:p>
          <a:p>
            <a:pPr algn="just"/>
            <a:endParaRPr lang="en-US" sz="2400" dirty="0">
              <a:cs typeface="Times New Roman" pitchFamily="18" charset="0"/>
            </a:endParaRPr>
          </a:p>
          <a:p>
            <a:pPr algn="just">
              <a:buFont typeface="Arial" pitchFamily="34" charset="0"/>
              <a:buChar char="•"/>
            </a:pPr>
            <a:r>
              <a:rPr lang="en-US" sz="2400" b="1" dirty="0">
                <a:cs typeface="Times New Roman" pitchFamily="18" charset="0"/>
              </a:rPr>
              <a:t>Point source: </a:t>
            </a:r>
            <a:r>
              <a:rPr lang="en-US" sz="2400" dirty="0">
                <a:cs typeface="Times New Roman" pitchFamily="18" charset="0"/>
              </a:rPr>
              <a:t>specific location (drain pipes, ditches, sewer lines).</a:t>
            </a:r>
          </a:p>
          <a:p>
            <a:pPr algn="just">
              <a:buFont typeface="Arial" pitchFamily="34" charset="0"/>
              <a:buChar char="•"/>
            </a:pPr>
            <a:endParaRPr lang="en-US" sz="2400" dirty="0">
              <a:cs typeface="Times New Roman" pitchFamily="18" charset="0"/>
            </a:endParaRPr>
          </a:p>
          <a:p>
            <a:pPr algn="just">
              <a:buFont typeface="Arial" pitchFamily="34" charset="0"/>
              <a:buChar char="•"/>
            </a:pPr>
            <a:r>
              <a:rPr lang="en-US" sz="2400" b="1" dirty="0">
                <a:cs typeface="Times New Roman" pitchFamily="18" charset="0"/>
              </a:rPr>
              <a:t>Nonpoint source:</a:t>
            </a:r>
            <a:r>
              <a:rPr lang="en-US" sz="2400" dirty="0">
                <a:cs typeface="Times New Roman" pitchFamily="18" charset="0"/>
              </a:rPr>
              <a:t> cannot be traced to a single site of discharge (atmospheric deposition, agricultural / industrial / residential runoff) </a:t>
            </a:r>
          </a:p>
        </p:txBody>
      </p:sp>
      <p:sp>
        <p:nvSpPr>
          <p:cNvPr id="5" name="Title 1"/>
          <p:cNvSpPr txBox="1">
            <a:spLocks/>
          </p:cNvSpPr>
          <p:nvPr/>
        </p:nvSpPr>
        <p:spPr>
          <a:xfrm>
            <a:off x="0" y="0"/>
            <a:ext cx="9144000" cy="1143000"/>
          </a:xfrm>
          <a:prstGeom prst="rect">
            <a:avLst/>
          </a:prstGeom>
        </p:spPr>
        <p:txBody>
          <a:bodyPr vert="horz" lIns="91440" tIns="45720" rIns="91440" bIns="45720" rtlCol="0" anchor="ctr">
            <a:normAutofit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dirty="0">
                <a:solidFill>
                  <a:srgbClr val="FF0000"/>
                </a:solidFill>
              </a:rPr>
              <a:t>S2-SLO1- Point source and non point source pollution</a:t>
            </a:r>
          </a:p>
        </p:txBody>
      </p:sp>
      <p:sp>
        <p:nvSpPr>
          <p:cNvPr id="6" name="Slide Number Placeholder 5"/>
          <p:cNvSpPr>
            <a:spLocks noGrp="1"/>
          </p:cNvSpPr>
          <p:nvPr>
            <p:ph type="sldNum" sz="quarter" idx="12"/>
          </p:nvPr>
        </p:nvSpPr>
        <p:spPr/>
        <p:txBody>
          <a:bodyPr/>
          <a:lstStyle/>
          <a:p>
            <a:fld id="{7D26217B-22BD-4F27-BFB6-4C667AD9F2E9}" type="slidenum">
              <a:rPr lang="en-US" smtClean="0"/>
              <a:pPr/>
              <a:t>16</a:t>
            </a:fld>
            <a:endParaRPr lang="en-US" dirty="0"/>
          </a:p>
        </p:txBody>
      </p:sp>
      <p:sp>
        <p:nvSpPr>
          <p:cNvPr id="8" name="Footer Placeholder 7"/>
          <p:cNvSpPr>
            <a:spLocks noGrp="1"/>
          </p:cNvSpPr>
          <p:nvPr>
            <p:ph type="ftr" sz="quarter" idx="11"/>
          </p:nvPr>
        </p:nvSpPr>
        <p:spPr/>
        <p:txBody>
          <a:bodyPr/>
          <a:lstStyle/>
          <a:p>
            <a:r>
              <a:rPr lang="en-US"/>
              <a:t>18CEO405 </a:t>
            </a:r>
            <a:endParaRPr lang="en-US" dirty="0"/>
          </a:p>
        </p:txBody>
      </p:sp>
      <p:sp>
        <p:nvSpPr>
          <p:cNvPr id="10" name="Date Placeholder 9"/>
          <p:cNvSpPr>
            <a:spLocks noGrp="1"/>
          </p:cNvSpPr>
          <p:nvPr>
            <p:ph type="dt" sz="half" idx="10"/>
          </p:nvPr>
        </p:nvSpPr>
        <p:spPr/>
        <p:txBody>
          <a:bodyPr/>
          <a:lstStyle/>
          <a:p>
            <a:r>
              <a:rPr lang="en-US"/>
              <a:t>07/30/2020</a:t>
            </a:r>
            <a:endParaRPr lang="en-US"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srcRect/>
          <a:stretch>
            <a:fillRect/>
          </a:stretch>
        </p:blipFill>
        <p:spPr bwMode="auto">
          <a:xfrm>
            <a:off x="4838128" y="1676400"/>
            <a:ext cx="3905036" cy="3038475"/>
          </a:xfrm>
          <a:prstGeom prst="rect">
            <a:avLst/>
          </a:prstGeom>
          <a:noFill/>
          <a:ln w="9525">
            <a:noFill/>
            <a:miter lim="800000"/>
            <a:headEnd/>
            <a:tailEnd/>
          </a:ln>
          <a:effectLst/>
        </p:spPr>
      </p:pic>
      <p:sp>
        <p:nvSpPr>
          <p:cNvPr id="7" name="Rectangle 6"/>
          <p:cNvSpPr/>
          <p:nvPr/>
        </p:nvSpPr>
        <p:spPr>
          <a:xfrm>
            <a:off x="571500" y="4919827"/>
            <a:ext cx="3733800" cy="369332"/>
          </a:xfrm>
          <a:prstGeom prst="rect">
            <a:avLst/>
          </a:prstGeom>
        </p:spPr>
        <p:txBody>
          <a:bodyPr wrap="square">
            <a:spAutoFit/>
          </a:bodyPr>
          <a:lstStyle/>
          <a:p>
            <a:r>
              <a:rPr lang="en-US" b="1" dirty="0">
                <a:cs typeface="Times New Roman" pitchFamily="18" charset="0"/>
              </a:rPr>
              <a:t>Nonpoint source :  Surface run off</a:t>
            </a:r>
            <a:endParaRPr lang="en-US" dirty="0"/>
          </a:p>
        </p:txBody>
      </p:sp>
      <p:sp>
        <p:nvSpPr>
          <p:cNvPr id="8" name="Rectangle 7"/>
          <p:cNvSpPr/>
          <p:nvPr/>
        </p:nvSpPr>
        <p:spPr>
          <a:xfrm>
            <a:off x="4838128" y="4953000"/>
            <a:ext cx="4153472" cy="369332"/>
          </a:xfrm>
          <a:prstGeom prst="rect">
            <a:avLst/>
          </a:prstGeom>
        </p:spPr>
        <p:txBody>
          <a:bodyPr wrap="square">
            <a:spAutoFit/>
          </a:bodyPr>
          <a:lstStyle/>
          <a:p>
            <a:r>
              <a:rPr lang="en-US" b="1" dirty="0">
                <a:cs typeface="Times New Roman" pitchFamily="18" charset="0"/>
              </a:rPr>
              <a:t>Point source: Industrial effluent disposal</a:t>
            </a:r>
            <a:endParaRPr lang="en-US" dirty="0"/>
          </a:p>
        </p:txBody>
      </p:sp>
      <p:sp>
        <p:nvSpPr>
          <p:cNvPr id="9" name="Title 1"/>
          <p:cNvSpPr>
            <a:spLocks noGrp="1"/>
          </p:cNvSpPr>
          <p:nvPr>
            <p:ph type="title"/>
          </p:nvPr>
        </p:nvSpPr>
        <p:spPr>
          <a:xfrm>
            <a:off x="-15357" y="0"/>
            <a:ext cx="9128078" cy="1082345"/>
          </a:xfrm>
        </p:spPr>
        <p:txBody>
          <a:bodyPr>
            <a:normAutofit/>
          </a:bodyPr>
          <a:lstStyle/>
          <a:p>
            <a:r>
              <a:rPr lang="en-US" sz="3600" dirty="0">
                <a:solidFill>
                  <a:srgbClr val="FF0000"/>
                </a:solidFill>
              </a:rPr>
              <a:t>Classification of water pollution</a:t>
            </a:r>
          </a:p>
        </p:txBody>
      </p:sp>
      <p:pic>
        <p:nvPicPr>
          <p:cNvPr id="2" name="Picture 1"/>
          <p:cNvPicPr>
            <a:picLocks noChangeAspect="1"/>
          </p:cNvPicPr>
          <p:nvPr/>
        </p:nvPicPr>
        <p:blipFill>
          <a:blip r:embed="rId3"/>
          <a:stretch>
            <a:fillRect/>
          </a:stretch>
        </p:blipFill>
        <p:spPr>
          <a:xfrm>
            <a:off x="359184" y="1695734"/>
            <a:ext cx="4232508" cy="3019141"/>
          </a:xfrm>
          <a:prstGeom prst="rect">
            <a:avLst/>
          </a:prstGeom>
        </p:spPr>
      </p:pic>
      <p:sp>
        <p:nvSpPr>
          <p:cNvPr id="3" name="Rectangle 2"/>
          <p:cNvSpPr/>
          <p:nvPr/>
        </p:nvSpPr>
        <p:spPr>
          <a:xfrm>
            <a:off x="-51751" y="5308930"/>
            <a:ext cx="4572000" cy="1200329"/>
          </a:xfrm>
          <a:prstGeom prst="rect">
            <a:avLst/>
          </a:prstGeom>
        </p:spPr>
        <p:txBody>
          <a:bodyPr>
            <a:spAutoFit/>
          </a:bodyPr>
          <a:lstStyle/>
          <a:p>
            <a:r>
              <a:rPr lang="en-US" b="1" i="1" dirty="0"/>
              <a:t>Image Source:</a:t>
            </a:r>
          </a:p>
          <a:p>
            <a:r>
              <a:rPr lang="en-US" i="1" dirty="0"/>
              <a:t>http://www.deeproot.com/blog/blog‐entries/</a:t>
            </a:r>
            <a:r>
              <a:rPr lang="en-US" i="1" dirty="0" err="1"/>
              <a:t>whats</a:t>
            </a:r>
            <a:r>
              <a:rPr lang="en-US" i="1" dirty="0"/>
              <a:t>‐the‐</a:t>
            </a:r>
            <a:r>
              <a:rPr lang="en-US" i="1" dirty="0" err="1"/>
              <a:t>pointof</a:t>
            </a:r>
            <a:r>
              <a:rPr lang="en-US" i="1" dirty="0"/>
              <a:t>‐</a:t>
            </a:r>
          </a:p>
          <a:p>
            <a:r>
              <a:rPr lang="en-US" i="1" dirty="0"/>
              <a:t>non‐point</a:t>
            </a:r>
          </a:p>
        </p:txBody>
      </p:sp>
      <p:sp>
        <p:nvSpPr>
          <p:cNvPr id="4" name="Rectangle 3"/>
          <p:cNvSpPr/>
          <p:nvPr/>
        </p:nvSpPr>
        <p:spPr>
          <a:xfrm>
            <a:off x="4305300" y="5288483"/>
            <a:ext cx="4572000" cy="1200329"/>
          </a:xfrm>
          <a:prstGeom prst="rect">
            <a:avLst/>
          </a:prstGeom>
        </p:spPr>
        <p:txBody>
          <a:bodyPr>
            <a:spAutoFit/>
          </a:bodyPr>
          <a:lstStyle/>
          <a:p>
            <a:r>
              <a:rPr lang="en-US" b="1" i="1" dirty="0"/>
              <a:t>Image Source: </a:t>
            </a:r>
            <a:r>
              <a:rPr lang="en-US" dirty="0"/>
              <a:t>http://www.indiacelebrating.com/environmentalissues/</a:t>
            </a:r>
          </a:p>
          <a:p>
            <a:r>
              <a:rPr lang="en-US" dirty="0"/>
              <a:t>sources‐and‐causes‐of‐water‐pollution/</a:t>
            </a:r>
          </a:p>
        </p:txBody>
      </p:sp>
      <p:sp>
        <p:nvSpPr>
          <p:cNvPr id="6" name="Slide Number Placeholder 5"/>
          <p:cNvSpPr>
            <a:spLocks noGrp="1"/>
          </p:cNvSpPr>
          <p:nvPr>
            <p:ph type="sldNum" sz="quarter" idx="12"/>
          </p:nvPr>
        </p:nvSpPr>
        <p:spPr/>
        <p:txBody>
          <a:bodyPr/>
          <a:lstStyle/>
          <a:p>
            <a:fld id="{7D26217B-22BD-4F27-BFB6-4C667AD9F2E9}" type="slidenum">
              <a:rPr lang="en-US" smtClean="0"/>
              <a:pPr/>
              <a:t>17</a:t>
            </a:fld>
            <a:endParaRPr lang="en-US" dirty="0"/>
          </a:p>
        </p:txBody>
      </p:sp>
      <p:sp>
        <p:nvSpPr>
          <p:cNvPr id="11" name="Footer Placeholder 10"/>
          <p:cNvSpPr>
            <a:spLocks noGrp="1"/>
          </p:cNvSpPr>
          <p:nvPr>
            <p:ph type="ftr" sz="quarter" idx="11"/>
          </p:nvPr>
        </p:nvSpPr>
        <p:spPr/>
        <p:txBody>
          <a:bodyPr/>
          <a:lstStyle/>
          <a:p>
            <a:r>
              <a:rPr lang="en-US"/>
              <a:t>18CEO405 </a:t>
            </a:r>
            <a:endParaRPr lang="en-US" dirty="0"/>
          </a:p>
        </p:txBody>
      </p:sp>
      <p:sp>
        <p:nvSpPr>
          <p:cNvPr id="13" name="Date Placeholder 12"/>
          <p:cNvSpPr>
            <a:spLocks noGrp="1"/>
          </p:cNvSpPr>
          <p:nvPr>
            <p:ph type="dt" sz="half" idx="10"/>
          </p:nvPr>
        </p:nvSpPr>
        <p:spPr/>
        <p:txBody>
          <a:bodyPr/>
          <a:lstStyle/>
          <a:p>
            <a:r>
              <a:rPr lang="en-US"/>
              <a:t>07/30/2020</a:t>
            </a:r>
            <a:endParaRPr lang="en-US"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4355" y="838200"/>
            <a:ext cx="9125803" cy="5300342"/>
          </a:xfrm>
          <a:prstGeom prst="rect">
            <a:avLst/>
          </a:prstGeom>
        </p:spPr>
      </p:pic>
      <p:sp>
        <p:nvSpPr>
          <p:cNvPr id="5" name="Rectangle 4"/>
          <p:cNvSpPr/>
          <p:nvPr/>
        </p:nvSpPr>
        <p:spPr>
          <a:xfrm>
            <a:off x="44355" y="6223042"/>
            <a:ext cx="9017758" cy="646331"/>
          </a:xfrm>
          <a:prstGeom prst="rect">
            <a:avLst/>
          </a:prstGeom>
        </p:spPr>
        <p:txBody>
          <a:bodyPr wrap="square">
            <a:spAutoFit/>
          </a:bodyPr>
          <a:lstStyle/>
          <a:p>
            <a:r>
              <a:rPr lang="en-US" b="1" dirty="0"/>
              <a:t>Source: </a:t>
            </a:r>
            <a:r>
              <a:rPr lang="en-US" dirty="0"/>
              <a:t>http://ubclfs‐wmc.landfood.ubc.ca/</a:t>
            </a:r>
            <a:r>
              <a:rPr lang="en-US" dirty="0" err="1"/>
              <a:t>webapp</a:t>
            </a:r>
            <a:r>
              <a:rPr lang="en-US" dirty="0"/>
              <a:t>/IWM/course/land‐use‐water‐4/introduction‐5/</a:t>
            </a:r>
          </a:p>
        </p:txBody>
      </p:sp>
      <p:sp>
        <p:nvSpPr>
          <p:cNvPr id="6" name="Title 1"/>
          <p:cNvSpPr>
            <a:spLocks noGrp="1"/>
          </p:cNvSpPr>
          <p:nvPr>
            <p:ph type="title"/>
          </p:nvPr>
        </p:nvSpPr>
        <p:spPr>
          <a:xfrm>
            <a:off x="-15357" y="0"/>
            <a:ext cx="9128078" cy="1082345"/>
          </a:xfrm>
        </p:spPr>
        <p:txBody>
          <a:bodyPr>
            <a:normAutofit/>
          </a:bodyPr>
          <a:lstStyle/>
          <a:p>
            <a:r>
              <a:rPr lang="en-US" sz="3600" dirty="0">
                <a:solidFill>
                  <a:srgbClr val="FF0000"/>
                </a:solidFill>
              </a:rPr>
              <a:t>Classification of water pollution- </a:t>
            </a:r>
            <a:r>
              <a:rPr lang="en-US" sz="3600" dirty="0" err="1">
                <a:solidFill>
                  <a:srgbClr val="FF0000"/>
                </a:solidFill>
              </a:rPr>
              <a:t>Cntd</a:t>
            </a:r>
            <a:r>
              <a:rPr lang="en-US" sz="3600" dirty="0">
                <a:solidFill>
                  <a:srgbClr val="FF0000"/>
                </a:solidFill>
              </a:rPr>
              <a:t>.,</a:t>
            </a:r>
          </a:p>
        </p:txBody>
      </p:sp>
      <p:sp>
        <p:nvSpPr>
          <p:cNvPr id="3" name="Slide Number Placeholder 2"/>
          <p:cNvSpPr>
            <a:spLocks noGrp="1"/>
          </p:cNvSpPr>
          <p:nvPr>
            <p:ph type="sldNum" sz="quarter" idx="12"/>
          </p:nvPr>
        </p:nvSpPr>
        <p:spPr/>
        <p:txBody>
          <a:bodyPr/>
          <a:lstStyle/>
          <a:p>
            <a:fld id="{7D26217B-22BD-4F27-BFB6-4C667AD9F2E9}" type="slidenum">
              <a:rPr lang="en-US" smtClean="0"/>
              <a:pPr/>
              <a:t>18</a:t>
            </a:fld>
            <a:endParaRPr lang="en-US" dirty="0"/>
          </a:p>
        </p:txBody>
      </p:sp>
      <p:sp>
        <p:nvSpPr>
          <p:cNvPr id="8" name="Footer Placeholder 7"/>
          <p:cNvSpPr>
            <a:spLocks noGrp="1"/>
          </p:cNvSpPr>
          <p:nvPr>
            <p:ph type="ftr" sz="quarter" idx="11"/>
          </p:nvPr>
        </p:nvSpPr>
        <p:spPr/>
        <p:txBody>
          <a:bodyPr/>
          <a:lstStyle/>
          <a:p>
            <a:r>
              <a:rPr lang="en-US"/>
              <a:t>18CEO405 </a:t>
            </a:r>
            <a:endParaRPr lang="en-US" dirty="0"/>
          </a:p>
        </p:txBody>
      </p:sp>
      <p:sp>
        <p:nvSpPr>
          <p:cNvPr id="10" name="Date Placeholder 9"/>
          <p:cNvSpPr>
            <a:spLocks noGrp="1"/>
          </p:cNvSpPr>
          <p:nvPr>
            <p:ph type="dt" sz="half" idx="10"/>
          </p:nvPr>
        </p:nvSpPr>
        <p:spPr/>
        <p:txBody>
          <a:bodyPr/>
          <a:lstStyle/>
          <a:p>
            <a:r>
              <a:rPr lang="en-US"/>
              <a:t>07/30/2020</a:t>
            </a:r>
            <a:endParaRPr lang="en-US" dirty="0"/>
          </a:p>
        </p:txBody>
      </p:sp>
    </p:spTree>
    <p:extLst>
      <p:ext uri="{BB962C8B-B14F-4D97-AF65-F5344CB8AC3E}">
        <p14:creationId xmlns:p14="http://schemas.microsoft.com/office/powerpoint/2010/main" val="29740293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0034" y="0"/>
            <a:ext cx="8229600" cy="714356"/>
          </a:xfrm>
        </p:spPr>
        <p:txBody>
          <a:bodyPr>
            <a:normAutofit/>
          </a:bodyPr>
          <a:lstStyle/>
          <a:p>
            <a:r>
              <a:rPr lang="en-IN" sz="3600" b="1" dirty="0">
                <a:latin typeface="Century Gothic" pitchFamily="34" charset="0"/>
              </a:rPr>
              <a:t>WATER POLLUTANT AND CAUSES</a:t>
            </a:r>
          </a:p>
        </p:txBody>
      </p:sp>
      <p:sp>
        <p:nvSpPr>
          <p:cNvPr id="3" name="Content Placeholder 2"/>
          <p:cNvSpPr>
            <a:spLocks noGrp="1"/>
          </p:cNvSpPr>
          <p:nvPr>
            <p:ph idx="1"/>
          </p:nvPr>
        </p:nvSpPr>
        <p:spPr/>
        <p:txBody>
          <a:bodyPr/>
          <a:lstStyle/>
          <a:p>
            <a:endParaRPr lang="en-IN" dirty="0"/>
          </a:p>
        </p:txBody>
      </p:sp>
      <p:sp>
        <p:nvSpPr>
          <p:cNvPr id="4" name="Date Placeholder 3"/>
          <p:cNvSpPr>
            <a:spLocks noGrp="1"/>
          </p:cNvSpPr>
          <p:nvPr>
            <p:ph type="dt" sz="half" idx="10"/>
          </p:nvPr>
        </p:nvSpPr>
        <p:spPr/>
        <p:txBody>
          <a:bodyPr/>
          <a:lstStyle/>
          <a:p>
            <a:r>
              <a:rPr lang="en-US"/>
              <a:t>07/30/2020</a:t>
            </a:r>
            <a:endParaRPr lang="en-US" dirty="0"/>
          </a:p>
        </p:txBody>
      </p:sp>
      <p:sp>
        <p:nvSpPr>
          <p:cNvPr id="5" name="Footer Placeholder 4"/>
          <p:cNvSpPr>
            <a:spLocks noGrp="1"/>
          </p:cNvSpPr>
          <p:nvPr>
            <p:ph type="ftr" sz="quarter" idx="11"/>
          </p:nvPr>
        </p:nvSpPr>
        <p:spPr/>
        <p:txBody>
          <a:bodyPr/>
          <a:lstStyle/>
          <a:p>
            <a:r>
              <a:rPr lang="en-US"/>
              <a:t>18CEO405 </a:t>
            </a:r>
            <a:endParaRPr lang="en-US" dirty="0"/>
          </a:p>
        </p:txBody>
      </p:sp>
      <p:sp>
        <p:nvSpPr>
          <p:cNvPr id="6" name="Slide Number Placeholder 5"/>
          <p:cNvSpPr>
            <a:spLocks noGrp="1"/>
          </p:cNvSpPr>
          <p:nvPr>
            <p:ph type="sldNum" sz="quarter" idx="12"/>
          </p:nvPr>
        </p:nvSpPr>
        <p:spPr/>
        <p:txBody>
          <a:bodyPr/>
          <a:lstStyle/>
          <a:p>
            <a:fld id="{7D26217B-22BD-4F27-BFB6-4C667AD9F2E9}" type="slidenum">
              <a:rPr lang="en-US" smtClean="0"/>
              <a:pPr/>
              <a:t>19</a:t>
            </a:fld>
            <a:endParaRPr lang="en-US" dirty="0"/>
          </a:p>
        </p:txBody>
      </p:sp>
      <p:pic>
        <p:nvPicPr>
          <p:cNvPr id="86018" name="Picture 2" descr="Lesson 2: Types of Water Pollution — Safe Drinking Water Foundation"/>
          <p:cNvPicPr>
            <a:picLocks noChangeAspect="1" noChangeArrowheads="1"/>
          </p:cNvPicPr>
          <p:nvPr/>
        </p:nvPicPr>
        <p:blipFill>
          <a:blip r:embed="rId2"/>
          <a:srcRect t="3434"/>
          <a:stretch>
            <a:fillRect/>
          </a:stretch>
        </p:blipFill>
        <p:spPr bwMode="auto">
          <a:xfrm>
            <a:off x="0" y="857232"/>
            <a:ext cx="9144000" cy="6026112"/>
          </a:xfrm>
          <a:prstGeom prst="rect">
            <a:avLst/>
          </a:prstGeom>
          <a:noFill/>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Date Placeholder 2"/>
          <p:cNvSpPr>
            <a:spLocks noGrp="1"/>
          </p:cNvSpPr>
          <p:nvPr>
            <p:ph type="dt" sz="half" idx="10"/>
          </p:nvPr>
        </p:nvSpPr>
        <p:spPr/>
        <p:txBody>
          <a:bodyPr/>
          <a:lstStyle/>
          <a:p>
            <a:r>
              <a:rPr lang="en-US"/>
              <a:t>07/30/2020</a:t>
            </a:r>
            <a:endParaRPr lang="en-US" dirty="0"/>
          </a:p>
        </p:txBody>
      </p:sp>
      <p:sp>
        <p:nvSpPr>
          <p:cNvPr id="4" name="Footer Placeholder 3"/>
          <p:cNvSpPr>
            <a:spLocks noGrp="1"/>
          </p:cNvSpPr>
          <p:nvPr>
            <p:ph type="ftr" sz="quarter" idx="11"/>
          </p:nvPr>
        </p:nvSpPr>
        <p:spPr/>
        <p:txBody>
          <a:bodyPr/>
          <a:lstStyle/>
          <a:p>
            <a:r>
              <a:rPr lang="en-US"/>
              <a:t>18CEO405 </a:t>
            </a:r>
            <a:endParaRPr lang="en-US" dirty="0"/>
          </a:p>
        </p:txBody>
      </p:sp>
      <p:sp>
        <p:nvSpPr>
          <p:cNvPr id="5" name="Slide Number Placeholder 4"/>
          <p:cNvSpPr>
            <a:spLocks noGrp="1"/>
          </p:cNvSpPr>
          <p:nvPr>
            <p:ph type="sldNum" sz="quarter" idx="12"/>
          </p:nvPr>
        </p:nvSpPr>
        <p:spPr/>
        <p:txBody>
          <a:bodyPr/>
          <a:lstStyle/>
          <a:p>
            <a:fld id="{7D26217B-22BD-4F27-BFB6-4C667AD9F2E9}" type="slidenum">
              <a:rPr lang="en-US" smtClean="0"/>
              <a:pPr/>
              <a:t>2</a:t>
            </a:fld>
            <a:endParaRPr lang="en-US" dirty="0"/>
          </a:p>
        </p:txBody>
      </p:sp>
      <p:pic>
        <p:nvPicPr>
          <p:cNvPr id="81922" name="Picture 2" descr="https://www.britannica.com/study/wp-content/uploads/2020/11/Pollution-air-land-water-plastic-noise-light-thermal.jpg"/>
          <p:cNvPicPr>
            <a:picLocks noChangeAspect="1" noChangeArrowheads="1"/>
          </p:cNvPicPr>
          <p:nvPr/>
        </p:nvPicPr>
        <p:blipFill>
          <a:blip r:embed="rId2"/>
          <a:srcRect b="38875"/>
          <a:stretch>
            <a:fillRect/>
          </a:stretch>
        </p:blipFill>
        <p:spPr bwMode="auto">
          <a:xfrm>
            <a:off x="1428728" y="0"/>
            <a:ext cx="7000924" cy="6958285"/>
          </a:xfrm>
          <a:prstGeom prst="rect">
            <a:avLst/>
          </a:prstGeom>
          <a:noFill/>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856397"/>
            <a:ext cx="3714478" cy="430887"/>
          </a:xfrm>
          <a:prstGeom prst="rect">
            <a:avLst/>
          </a:prstGeom>
        </p:spPr>
        <p:txBody>
          <a:bodyPr wrap="none">
            <a:spAutoFit/>
          </a:bodyPr>
          <a:lstStyle/>
          <a:p>
            <a:r>
              <a:rPr lang="en-US" sz="2200" b="1" dirty="0">
                <a:solidFill>
                  <a:srgbClr val="FF0000"/>
                </a:solidFill>
                <a:latin typeface="Century Gothic" pitchFamily="34" charset="0"/>
                <a:cs typeface="Times New Roman" pitchFamily="18" charset="0"/>
              </a:rPr>
              <a:t>Types Of Water Pollutants </a:t>
            </a:r>
          </a:p>
        </p:txBody>
      </p:sp>
      <p:sp>
        <p:nvSpPr>
          <p:cNvPr id="7" name="Title 1"/>
          <p:cNvSpPr txBox="1">
            <a:spLocks/>
          </p:cNvSpPr>
          <p:nvPr/>
        </p:nvSpPr>
        <p:spPr>
          <a:xfrm>
            <a:off x="0" y="0"/>
            <a:ext cx="9144000" cy="8382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b="1" dirty="0">
                <a:latin typeface="Century Gothic" pitchFamily="34" charset="0"/>
              </a:rPr>
              <a:t>S2-SLO2- Types of pollutant</a:t>
            </a:r>
          </a:p>
        </p:txBody>
      </p:sp>
      <p:sp>
        <p:nvSpPr>
          <p:cNvPr id="3" name="Slide Number Placeholder 2"/>
          <p:cNvSpPr>
            <a:spLocks noGrp="1"/>
          </p:cNvSpPr>
          <p:nvPr>
            <p:ph type="sldNum" sz="quarter" idx="12"/>
          </p:nvPr>
        </p:nvSpPr>
        <p:spPr/>
        <p:txBody>
          <a:bodyPr/>
          <a:lstStyle/>
          <a:p>
            <a:fld id="{7D26217B-22BD-4F27-BFB6-4C667AD9F2E9}" type="slidenum">
              <a:rPr lang="en-US" smtClean="0"/>
              <a:pPr/>
              <a:t>20</a:t>
            </a:fld>
            <a:endParaRPr lang="en-US" dirty="0"/>
          </a:p>
        </p:txBody>
      </p:sp>
      <p:sp>
        <p:nvSpPr>
          <p:cNvPr id="8" name="Footer Placeholder 7"/>
          <p:cNvSpPr>
            <a:spLocks noGrp="1"/>
          </p:cNvSpPr>
          <p:nvPr>
            <p:ph type="ftr" sz="quarter" idx="11"/>
          </p:nvPr>
        </p:nvSpPr>
        <p:spPr/>
        <p:txBody>
          <a:bodyPr/>
          <a:lstStyle/>
          <a:p>
            <a:r>
              <a:rPr lang="en-US"/>
              <a:t>18CEO405 </a:t>
            </a:r>
            <a:endParaRPr lang="en-US" dirty="0"/>
          </a:p>
        </p:txBody>
      </p:sp>
      <p:sp>
        <p:nvSpPr>
          <p:cNvPr id="10" name="Date Placeholder 9"/>
          <p:cNvSpPr>
            <a:spLocks noGrp="1"/>
          </p:cNvSpPr>
          <p:nvPr>
            <p:ph type="dt" sz="half" idx="10"/>
          </p:nvPr>
        </p:nvSpPr>
        <p:spPr/>
        <p:txBody>
          <a:bodyPr/>
          <a:lstStyle/>
          <a:p>
            <a:r>
              <a:rPr lang="en-US"/>
              <a:t>07/30/2020</a:t>
            </a:r>
            <a:endParaRPr lang="en-US" dirty="0"/>
          </a:p>
        </p:txBody>
      </p:sp>
      <p:pic>
        <p:nvPicPr>
          <p:cNvPr id="52226" name="Picture 2" descr="Water Pollutants and Water Pollution – IspatGuru"/>
          <p:cNvPicPr>
            <a:picLocks noChangeAspect="1" noChangeArrowheads="1"/>
          </p:cNvPicPr>
          <p:nvPr/>
        </p:nvPicPr>
        <p:blipFill>
          <a:blip r:embed="rId2"/>
          <a:srcRect l="8475" t="10225" r="8475"/>
          <a:stretch>
            <a:fillRect/>
          </a:stretch>
        </p:blipFill>
        <p:spPr bwMode="auto">
          <a:xfrm>
            <a:off x="-142908" y="2000240"/>
            <a:ext cx="3500430" cy="4390438"/>
          </a:xfrm>
          <a:prstGeom prst="rect">
            <a:avLst/>
          </a:prstGeom>
          <a:noFill/>
        </p:spPr>
      </p:pic>
      <p:pic>
        <p:nvPicPr>
          <p:cNvPr id="52228" name="Picture 4" descr="Surface And groundwater Pollution | Groundwater, Water pollution quotes,  Water pollution"/>
          <p:cNvPicPr>
            <a:picLocks noChangeAspect="1" noChangeArrowheads="1"/>
          </p:cNvPicPr>
          <p:nvPr/>
        </p:nvPicPr>
        <p:blipFill>
          <a:blip r:embed="rId3"/>
          <a:srcRect/>
          <a:stretch>
            <a:fillRect/>
          </a:stretch>
        </p:blipFill>
        <p:spPr bwMode="auto">
          <a:xfrm>
            <a:off x="3286116" y="1785926"/>
            <a:ext cx="6000792" cy="4500594"/>
          </a:xfrm>
          <a:prstGeom prst="rect">
            <a:avLst/>
          </a:prstGeom>
          <a:noFill/>
        </p:spPr>
      </p:pic>
    </p:spTree>
    <p:extLst>
      <p:ext uri="{BB962C8B-B14F-4D97-AF65-F5344CB8AC3E}">
        <p14:creationId xmlns:p14="http://schemas.microsoft.com/office/powerpoint/2010/main" val="18646377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1042222"/>
            <a:ext cx="4786314" cy="5816977"/>
          </a:xfrm>
          <a:prstGeom prst="rect">
            <a:avLst/>
          </a:prstGeom>
        </p:spPr>
        <p:txBody>
          <a:bodyPr wrap="square">
            <a:spAutoFit/>
          </a:bodyPr>
          <a:lstStyle/>
          <a:p>
            <a:pPr algn="just"/>
            <a:r>
              <a:rPr lang="en-US" sz="3200" dirty="0">
                <a:solidFill>
                  <a:srgbClr val="FF0000"/>
                </a:solidFill>
                <a:latin typeface="Century Gothic" pitchFamily="34" charset="0"/>
                <a:cs typeface="Times New Roman" pitchFamily="18" charset="0"/>
              </a:rPr>
              <a:t>Organic Pollutants </a:t>
            </a:r>
            <a:r>
              <a:rPr lang="en-US" sz="3200" b="1" dirty="0">
                <a:solidFill>
                  <a:srgbClr val="FF0000"/>
                </a:solidFill>
                <a:latin typeface="Century Gothic" pitchFamily="34" charset="0"/>
                <a:cs typeface="Times New Roman" pitchFamily="18" charset="0"/>
              </a:rPr>
              <a:t>: </a:t>
            </a:r>
            <a:r>
              <a:rPr lang="en-US" sz="2000" dirty="0">
                <a:latin typeface="Century Gothic" pitchFamily="34" charset="0"/>
                <a:cs typeface="Times New Roman" pitchFamily="18" charset="0"/>
              </a:rPr>
              <a:t>It can be further divided into following categories: </a:t>
            </a:r>
          </a:p>
          <a:p>
            <a:pPr marL="457200" indent="-457200" algn="just">
              <a:buBlip>
                <a:blip r:embed="rId2"/>
              </a:buBlip>
            </a:pPr>
            <a:r>
              <a:rPr lang="en-US" sz="2000" dirty="0">
                <a:solidFill>
                  <a:srgbClr val="002060"/>
                </a:solidFill>
                <a:latin typeface="Century Gothic" pitchFamily="34" charset="0"/>
                <a:cs typeface="Times New Roman" pitchFamily="18" charset="0"/>
              </a:rPr>
              <a:t>Oxygen Demanding wastes: The wastewaters such as, domestic and municipal sewage, wastewater from food processing industries, canning industries, slaughter houses, paper and pulp mills, tanneries, breweries, distilleries, etc. have considerable concentration of biodegradable organic compounds either in suspended, colloidal or dissolved form. </a:t>
            </a:r>
          </a:p>
          <a:p>
            <a:pPr marL="457200" indent="-457200" algn="just">
              <a:buBlip>
                <a:blip r:embed="rId2"/>
              </a:buBlip>
            </a:pPr>
            <a:r>
              <a:rPr lang="en-US" sz="2000" dirty="0">
                <a:solidFill>
                  <a:srgbClr val="002060"/>
                </a:solidFill>
                <a:latin typeface="Century Gothic" pitchFamily="34" charset="0"/>
                <a:cs typeface="Times New Roman" pitchFamily="18" charset="0"/>
              </a:rPr>
              <a:t>These wastes undergo degradation and decomposition by bacterial activity. </a:t>
            </a:r>
          </a:p>
        </p:txBody>
      </p:sp>
      <p:sp>
        <p:nvSpPr>
          <p:cNvPr id="6" name="Title 1"/>
          <p:cNvSpPr txBox="1">
            <a:spLocks/>
          </p:cNvSpPr>
          <p:nvPr/>
        </p:nvSpPr>
        <p:spPr>
          <a:xfrm>
            <a:off x="0" y="0"/>
            <a:ext cx="9144000" cy="8382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b="1" dirty="0">
                <a:latin typeface="Century Gothic" pitchFamily="34" charset="0"/>
              </a:rPr>
              <a:t>S2-SLO2- Types of pollutant</a:t>
            </a:r>
          </a:p>
        </p:txBody>
      </p:sp>
      <p:sp>
        <p:nvSpPr>
          <p:cNvPr id="3" name="Slide Number Placeholder 2"/>
          <p:cNvSpPr>
            <a:spLocks noGrp="1"/>
          </p:cNvSpPr>
          <p:nvPr>
            <p:ph type="sldNum" sz="quarter" idx="12"/>
          </p:nvPr>
        </p:nvSpPr>
        <p:spPr/>
        <p:txBody>
          <a:bodyPr/>
          <a:lstStyle/>
          <a:p>
            <a:fld id="{7D26217B-22BD-4F27-BFB6-4C667AD9F2E9}" type="slidenum">
              <a:rPr lang="en-US" smtClean="0"/>
              <a:pPr/>
              <a:t>21</a:t>
            </a:fld>
            <a:endParaRPr lang="en-US" dirty="0"/>
          </a:p>
        </p:txBody>
      </p:sp>
      <p:sp>
        <p:nvSpPr>
          <p:cNvPr id="7" name="Footer Placeholder 6"/>
          <p:cNvSpPr>
            <a:spLocks noGrp="1"/>
          </p:cNvSpPr>
          <p:nvPr>
            <p:ph type="ftr" sz="quarter" idx="11"/>
          </p:nvPr>
        </p:nvSpPr>
        <p:spPr/>
        <p:txBody>
          <a:bodyPr/>
          <a:lstStyle/>
          <a:p>
            <a:r>
              <a:rPr lang="en-US"/>
              <a:t>18CEO405 </a:t>
            </a:r>
            <a:endParaRPr lang="en-US" dirty="0"/>
          </a:p>
        </p:txBody>
      </p:sp>
      <p:sp>
        <p:nvSpPr>
          <p:cNvPr id="9" name="Date Placeholder 8"/>
          <p:cNvSpPr>
            <a:spLocks noGrp="1"/>
          </p:cNvSpPr>
          <p:nvPr>
            <p:ph type="dt" sz="half" idx="10"/>
          </p:nvPr>
        </p:nvSpPr>
        <p:spPr/>
        <p:txBody>
          <a:bodyPr/>
          <a:lstStyle/>
          <a:p>
            <a:r>
              <a:rPr lang="en-US" dirty="0"/>
              <a:t>07/30/2020</a:t>
            </a:r>
          </a:p>
        </p:txBody>
      </p:sp>
      <p:pic>
        <p:nvPicPr>
          <p:cNvPr id="51202" name="Picture 2" descr="New material found to eliminate organic pollutants in water"/>
          <p:cNvPicPr>
            <a:picLocks noChangeAspect="1" noChangeArrowheads="1"/>
          </p:cNvPicPr>
          <p:nvPr/>
        </p:nvPicPr>
        <p:blipFill>
          <a:blip r:embed="rId3"/>
          <a:srcRect/>
          <a:stretch>
            <a:fillRect/>
          </a:stretch>
        </p:blipFill>
        <p:spPr bwMode="auto">
          <a:xfrm>
            <a:off x="5072066" y="3643314"/>
            <a:ext cx="3619485" cy="2714614"/>
          </a:xfrm>
          <a:prstGeom prst="rect">
            <a:avLst/>
          </a:prstGeom>
          <a:noFill/>
        </p:spPr>
      </p:pic>
      <p:sp>
        <p:nvSpPr>
          <p:cNvPr id="8" name="TextBox 7"/>
          <p:cNvSpPr txBox="1"/>
          <p:nvPr/>
        </p:nvSpPr>
        <p:spPr>
          <a:xfrm>
            <a:off x="4929190" y="1285860"/>
            <a:ext cx="4071966" cy="1754326"/>
          </a:xfrm>
          <a:prstGeom prst="rect">
            <a:avLst/>
          </a:prstGeom>
          <a:noFill/>
        </p:spPr>
        <p:txBody>
          <a:bodyPr wrap="square" rtlCol="0">
            <a:spAutoFit/>
          </a:bodyPr>
          <a:lstStyle/>
          <a:p>
            <a:r>
              <a:rPr lang="en-IN" b="1" dirty="0">
                <a:solidFill>
                  <a:srgbClr val="C00000"/>
                </a:solidFill>
                <a:latin typeface="Century Gothic" pitchFamily="34" charset="0"/>
              </a:rPr>
              <a:t>Inorganic pollutants:</a:t>
            </a:r>
            <a:r>
              <a:rPr lang="en-IN" b="1" dirty="0">
                <a:solidFill>
                  <a:srgbClr val="002060"/>
                </a:solidFill>
                <a:latin typeface="Century Gothic" pitchFamily="34" charset="0"/>
              </a:rPr>
              <a:t> Acids, Toxic metals and etc</a:t>
            </a:r>
          </a:p>
          <a:p>
            <a:endParaRPr lang="en-IN" b="1" dirty="0">
              <a:solidFill>
                <a:srgbClr val="002060"/>
              </a:solidFill>
              <a:latin typeface="Century Gothic" pitchFamily="34" charset="0"/>
            </a:endParaRPr>
          </a:p>
          <a:p>
            <a:endParaRPr lang="en-IN" b="1" dirty="0">
              <a:solidFill>
                <a:srgbClr val="002060"/>
              </a:solidFill>
              <a:latin typeface="Century Gothic" pitchFamily="34" charset="0"/>
            </a:endParaRPr>
          </a:p>
          <a:p>
            <a:r>
              <a:rPr lang="en-IN" b="1" dirty="0">
                <a:solidFill>
                  <a:srgbClr val="C00000"/>
                </a:solidFill>
                <a:latin typeface="Century Gothic" pitchFamily="34" charset="0"/>
              </a:rPr>
              <a:t>Organic pollutants : </a:t>
            </a:r>
            <a:r>
              <a:rPr lang="en-IN" b="1" dirty="0">
                <a:solidFill>
                  <a:srgbClr val="002060"/>
                </a:solidFill>
                <a:latin typeface="Century Gothic" pitchFamily="34" charset="0"/>
              </a:rPr>
              <a:t>Pesticides, Oil and etc</a:t>
            </a:r>
          </a:p>
        </p:txBody>
      </p:sp>
    </p:spTree>
    <p:extLst>
      <p:ext uri="{BB962C8B-B14F-4D97-AF65-F5344CB8AC3E}">
        <p14:creationId xmlns:p14="http://schemas.microsoft.com/office/powerpoint/2010/main" val="22796721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1066800"/>
            <a:ext cx="9144000" cy="5832366"/>
          </a:xfrm>
          <a:prstGeom prst="rect">
            <a:avLst/>
          </a:prstGeom>
        </p:spPr>
        <p:txBody>
          <a:bodyPr wrap="square">
            <a:spAutoFit/>
          </a:bodyPr>
          <a:lstStyle/>
          <a:p>
            <a:pPr algn="just">
              <a:buBlip>
                <a:blip r:embed="rId2"/>
              </a:buBlip>
            </a:pPr>
            <a:r>
              <a:rPr lang="en-US" sz="2600" b="1" dirty="0">
                <a:solidFill>
                  <a:srgbClr val="C00000"/>
                </a:solidFill>
                <a:latin typeface="Century Gothic" pitchFamily="34" charset="0"/>
                <a:cs typeface="Times New Roman" pitchFamily="18" charset="0"/>
              </a:rPr>
              <a:t>Synthetic Organic Compounds : </a:t>
            </a:r>
          </a:p>
          <a:p>
            <a:pPr algn="just">
              <a:buBlip>
                <a:blip r:embed="rId2"/>
              </a:buBlip>
            </a:pPr>
            <a:endParaRPr lang="en-US" sz="2600" dirty="0">
              <a:solidFill>
                <a:srgbClr val="FF0000"/>
              </a:solidFill>
              <a:latin typeface="Century Gothic" pitchFamily="34" charset="0"/>
              <a:cs typeface="Times New Roman" pitchFamily="18" charset="0"/>
            </a:endParaRPr>
          </a:p>
          <a:p>
            <a:pPr algn="just">
              <a:lnSpc>
                <a:spcPct val="150000"/>
              </a:lnSpc>
              <a:buBlip>
                <a:blip r:embed="rId2"/>
              </a:buBlip>
            </a:pPr>
            <a:r>
              <a:rPr lang="en-US" sz="2600" b="1" dirty="0">
                <a:solidFill>
                  <a:srgbClr val="002060"/>
                </a:solidFill>
                <a:latin typeface="Century Gothic" pitchFamily="34" charset="0"/>
                <a:cs typeface="Times New Roman" pitchFamily="18" charset="0"/>
              </a:rPr>
              <a:t>Synthetic organic compounds are also likely to </a:t>
            </a:r>
            <a:r>
              <a:rPr lang="en-US" sz="2600" b="1" dirty="0">
                <a:solidFill>
                  <a:srgbClr val="C00000"/>
                </a:solidFill>
                <a:latin typeface="Century Gothic" pitchFamily="34" charset="0"/>
                <a:cs typeface="Times New Roman" pitchFamily="18" charset="0"/>
              </a:rPr>
              <a:t>enter </a:t>
            </a:r>
            <a:r>
              <a:rPr lang="en-US" sz="2600" b="1" dirty="0">
                <a:solidFill>
                  <a:srgbClr val="002060"/>
                </a:solidFill>
                <a:latin typeface="Century Gothic" pitchFamily="34" charset="0"/>
                <a:cs typeface="Times New Roman" pitchFamily="18" charset="0"/>
              </a:rPr>
              <a:t>the </a:t>
            </a:r>
            <a:r>
              <a:rPr lang="en-US" sz="2600" b="1" dirty="0">
                <a:solidFill>
                  <a:srgbClr val="C00000"/>
                </a:solidFill>
                <a:latin typeface="Century Gothic" pitchFamily="34" charset="0"/>
                <a:cs typeface="Times New Roman" pitchFamily="18" charset="0"/>
              </a:rPr>
              <a:t>ecosystem through various manmade </a:t>
            </a:r>
            <a:r>
              <a:rPr lang="en-US" sz="2600" b="1" dirty="0">
                <a:solidFill>
                  <a:srgbClr val="002060"/>
                </a:solidFill>
                <a:latin typeface="Century Gothic" pitchFamily="34" charset="0"/>
                <a:cs typeface="Times New Roman" pitchFamily="18" charset="0"/>
              </a:rPr>
              <a:t>activities such as production of these compounds, spillage during transportation, and their uses in different applications. </a:t>
            </a:r>
          </a:p>
          <a:p>
            <a:pPr algn="just">
              <a:lnSpc>
                <a:spcPct val="150000"/>
              </a:lnSpc>
              <a:buBlip>
                <a:blip r:embed="rId2"/>
              </a:buBlip>
            </a:pPr>
            <a:r>
              <a:rPr lang="en-US" sz="2600" b="1" dirty="0">
                <a:solidFill>
                  <a:srgbClr val="002060"/>
                </a:solidFill>
                <a:latin typeface="Century Gothic" pitchFamily="34" charset="0"/>
                <a:cs typeface="Times New Roman" pitchFamily="18" charset="0"/>
              </a:rPr>
              <a:t>These include </a:t>
            </a:r>
            <a:r>
              <a:rPr lang="en-US" sz="2600" b="1" dirty="0">
                <a:solidFill>
                  <a:srgbClr val="C00000"/>
                </a:solidFill>
                <a:latin typeface="Century Gothic" pitchFamily="34" charset="0"/>
                <a:cs typeface="Times New Roman" pitchFamily="18" charset="0"/>
              </a:rPr>
              <a:t>synthetic pesticides</a:t>
            </a:r>
            <a:r>
              <a:rPr lang="en-US" sz="2600" b="1" dirty="0">
                <a:solidFill>
                  <a:srgbClr val="002060"/>
                </a:solidFill>
                <a:latin typeface="Century Gothic" pitchFamily="34" charset="0"/>
                <a:cs typeface="Times New Roman" pitchFamily="18" charset="0"/>
              </a:rPr>
              <a:t>, synthetic detergents, food additives, pharmaceuticals, insecticides, paints, synthetic fibers, plastics, solvents and volatile organic compounds (VOCs</a:t>
            </a:r>
            <a:r>
              <a:rPr lang="en-US" sz="3200" b="1" dirty="0">
                <a:solidFill>
                  <a:srgbClr val="002060"/>
                </a:solidFill>
                <a:cs typeface="Times New Roman" pitchFamily="18" charset="0"/>
              </a:rPr>
              <a:t>). </a:t>
            </a:r>
          </a:p>
        </p:txBody>
      </p:sp>
      <p:sp>
        <p:nvSpPr>
          <p:cNvPr id="6" name="Title 1"/>
          <p:cNvSpPr txBox="1">
            <a:spLocks/>
          </p:cNvSpPr>
          <p:nvPr/>
        </p:nvSpPr>
        <p:spPr>
          <a:xfrm>
            <a:off x="0" y="0"/>
            <a:ext cx="9144000" cy="8382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b="1" dirty="0">
                <a:latin typeface="Century Gothic" pitchFamily="34" charset="0"/>
              </a:rPr>
              <a:t>S2-SLO2- Types of pollutant</a:t>
            </a:r>
          </a:p>
        </p:txBody>
      </p:sp>
      <p:sp>
        <p:nvSpPr>
          <p:cNvPr id="3" name="Slide Number Placeholder 2"/>
          <p:cNvSpPr>
            <a:spLocks noGrp="1"/>
          </p:cNvSpPr>
          <p:nvPr>
            <p:ph type="sldNum" sz="quarter" idx="12"/>
          </p:nvPr>
        </p:nvSpPr>
        <p:spPr/>
        <p:txBody>
          <a:bodyPr/>
          <a:lstStyle/>
          <a:p>
            <a:fld id="{7D26217B-22BD-4F27-BFB6-4C667AD9F2E9}" type="slidenum">
              <a:rPr lang="en-US" smtClean="0"/>
              <a:pPr/>
              <a:t>22</a:t>
            </a:fld>
            <a:endParaRPr lang="en-US" dirty="0"/>
          </a:p>
        </p:txBody>
      </p:sp>
      <p:sp>
        <p:nvSpPr>
          <p:cNvPr id="7" name="Footer Placeholder 6"/>
          <p:cNvSpPr>
            <a:spLocks noGrp="1"/>
          </p:cNvSpPr>
          <p:nvPr>
            <p:ph type="ftr" sz="quarter" idx="11"/>
          </p:nvPr>
        </p:nvSpPr>
        <p:spPr/>
        <p:txBody>
          <a:bodyPr/>
          <a:lstStyle/>
          <a:p>
            <a:r>
              <a:rPr lang="en-US"/>
              <a:t>18CEO405 </a:t>
            </a:r>
            <a:endParaRPr lang="en-US" dirty="0"/>
          </a:p>
        </p:txBody>
      </p:sp>
      <p:sp>
        <p:nvSpPr>
          <p:cNvPr id="9" name="Date Placeholder 8"/>
          <p:cNvSpPr>
            <a:spLocks noGrp="1"/>
          </p:cNvSpPr>
          <p:nvPr>
            <p:ph type="dt" sz="half" idx="10"/>
          </p:nvPr>
        </p:nvSpPr>
        <p:spPr/>
        <p:txBody>
          <a:bodyPr/>
          <a:lstStyle/>
          <a:p>
            <a:r>
              <a:rPr lang="en-US"/>
              <a:t>07/30/2020</a:t>
            </a:r>
            <a:endParaRPr lang="en-US" dirty="0"/>
          </a:p>
        </p:txBody>
      </p:sp>
    </p:spTree>
    <p:extLst>
      <p:ext uri="{BB962C8B-B14F-4D97-AF65-F5344CB8AC3E}">
        <p14:creationId xmlns:p14="http://schemas.microsoft.com/office/powerpoint/2010/main" val="4026163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714356"/>
            <a:ext cx="9144000" cy="6155531"/>
          </a:xfrm>
          <a:prstGeom prst="rect">
            <a:avLst/>
          </a:prstGeom>
        </p:spPr>
        <p:txBody>
          <a:bodyPr wrap="square">
            <a:spAutoFit/>
          </a:bodyPr>
          <a:lstStyle/>
          <a:p>
            <a:pPr algn="just"/>
            <a:endParaRPr lang="en-US" sz="3200" dirty="0">
              <a:solidFill>
                <a:srgbClr val="FF0000"/>
              </a:solidFill>
            </a:endParaRPr>
          </a:p>
          <a:p>
            <a:pPr algn="just">
              <a:lnSpc>
                <a:spcPct val="150000"/>
              </a:lnSpc>
              <a:buBlip>
                <a:blip r:embed="rId2"/>
              </a:buBlip>
            </a:pPr>
            <a:r>
              <a:rPr lang="en-US" sz="2200" b="1" dirty="0">
                <a:solidFill>
                  <a:srgbClr val="C00000"/>
                </a:solidFill>
                <a:latin typeface="Century Gothic" pitchFamily="34" charset="0"/>
                <a:cs typeface="Times New Roman" pitchFamily="18" charset="0"/>
              </a:rPr>
              <a:t>Synthetic Organic Compounds :</a:t>
            </a:r>
          </a:p>
          <a:p>
            <a:pPr algn="just">
              <a:lnSpc>
                <a:spcPct val="150000"/>
              </a:lnSpc>
              <a:buBlip>
                <a:blip r:embed="rId2"/>
              </a:buBlip>
            </a:pPr>
            <a:endParaRPr lang="en-US" sz="2200" b="1" dirty="0">
              <a:solidFill>
                <a:srgbClr val="C00000"/>
              </a:solidFill>
              <a:latin typeface="Century Gothic" pitchFamily="34" charset="0"/>
              <a:cs typeface="Times New Roman" pitchFamily="18" charset="0"/>
            </a:endParaRPr>
          </a:p>
          <a:p>
            <a:pPr algn="just">
              <a:lnSpc>
                <a:spcPct val="150000"/>
              </a:lnSpc>
              <a:buBlip>
                <a:blip r:embed="rId2"/>
              </a:buBlip>
            </a:pPr>
            <a:r>
              <a:rPr lang="en-US" sz="2200" b="1" dirty="0">
                <a:solidFill>
                  <a:srgbClr val="002060"/>
                </a:solidFill>
                <a:latin typeface="Century Gothic" pitchFamily="34" charset="0"/>
                <a:cs typeface="Times New Roman" pitchFamily="18" charset="0"/>
              </a:rPr>
              <a:t>Most of these compounds are toxic and bio-refractory organics i.e., they are resistant to microbial degradation. Polychlorinated biphenyls (PCBs) are used in the industries since 1930s which are complex mixtures of </a:t>
            </a:r>
            <a:r>
              <a:rPr lang="en-US" sz="2200" b="1" dirty="0" err="1">
                <a:solidFill>
                  <a:srgbClr val="002060"/>
                </a:solidFill>
                <a:latin typeface="Century Gothic" pitchFamily="34" charset="0"/>
                <a:cs typeface="Times New Roman" pitchFamily="18" charset="0"/>
              </a:rPr>
              <a:t>chlorobiphenyls</a:t>
            </a:r>
            <a:endParaRPr lang="en-US" sz="2200" b="1" dirty="0">
              <a:solidFill>
                <a:srgbClr val="002060"/>
              </a:solidFill>
              <a:latin typeface="Century Gothic" pitchFamily="34" charset="0"/>
              <a:cs typeface="Times New Roman" pitchFamily="18" charset="0"/>
            </a:endParaRPr>
          </a:p>
          <a:p>
            <a:pPr algn="just">
              <a:lnSpc>
                <a:spcPct val="150000"/>
              </a:lnSpc>
              <a:buBlip>
                <a:blip r:embed="rId2"/>
              </a:buBlip>
            </a:pPr>
            <a:r>
              <a:rPr lang="en-US" sz="2200" b="1" dirty="0">
                <a:solidFill>
                  <a:srgbClr val="002060"/>
                </a:solidFill>
                <a:latin typeface="Century Gothic" pitchFamily="34" charset="0"/>
              </a:rPr>
              <a:t>Inorganic pollutants- includes a variety of toxic heavy metals such as cadmium (Cd), chromium (Cr), arsenic (As), lead (Pb), mercury (Hg), etc. </a:t>
            </a:r>
            <a:r>
              <a:rPr lang="en-US" sz="2200" b="1" dirty="0">
                <a:solidFill>
                  <a:srgbClr val="002060"/>
                </a:solidFill>
                <a:latin typeface="Century Gothic" pitchFamily="34" charset="0"/>
                <a:cs typeface="Times New Roman" pitchFamily="18" charset="0"/>
              </a:rPr>
              <a:t>Copper greater than 0.1 mg/L is toxic to microbes.</a:t>
            </a:r>
          </a:p>
          <a:p>
            <a:pPr algn="just"/>
            <a:endParaRPr lang="en-US" sz="3200" dirty="0"/>
          </a:p>
        </p:txBody>
      </p:sp>
      <p:sp>
        <p:nvSpPr>
          <p:cNvPr id="5" name="Title 1"/>
          <p:cNvSpPr txBox="1">
            <a:spLocks/>
          </p:cNvSpPr>
          <p:nvPr/>
        </p:nvSpPr>
        <p:spPr>
          <a:xfrm>
            <a:off x="0" y="0"/>
            <a:ext cx="9144000" cy="8382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b="1" dirty="0">
                <a:latin typeface="Century Gothic" pitchFamily="34" charset="0"/>
              </a:rPr>
              <a:t>S2-SLO2- Types of pollutant</a:t>
            </a:r>
          </a:p>
        </p:txBody>
      </p:sp>
      <p:sp>
        <p:nvSpPr>
          <p:cNvPr id="7" name="Slide Number Placeholder 6"/>
          <p:cNvSpPr>
            <a:spLocks noGrp="1"/>
          </p:cNvSpPr>
          <p:nvPr>
            <p:ph type="sldNum" sz="quarter" idx="12"/>
          </p:nvPr>
        </p:nvSpPr>
        <p:spPr/>
        <p:txBody>
          <a:bodyPr/>
          <a:lstStyle/>
          <a:p>
            <a:fld id="{7D26217B-22BD-4F27-BFB6-4C667AD9F2E9}" type="slidenum">
              <a:rPr lang="en-US" smtClean="0"/>
              <a:pPr/>
              <a:t>23</a:t>
            </a:fld>
            <a:endParaRPr lang="en-US" dirty="0"/>
          </a:p>
        </p:txBody>
      </p:sp>
      <p:sp>
        <p:nvSpPr>
          <p:cNvPr id="6" name="Footer Placeholder 5"/>
          <p:cNvSpPr>
            <a:spLocks noGrp="1"/>
          </p:cNvSpPr>
          <p:nvPr>
            <p:ph type="ftr" sz="quarter" idx="11"/>
          </p:nvPr>
        </p:nvSpPr>
        <p:spPr/>
        <p:txBody>
          <a:bodyPr/>
          <a:lstStyle/>
          <a:p>
            <a:r>
              <a:rPr lang="en-US"/>
              <a:t>18CEO405 </a:t>
            </a:r>
            <a:endParaRPr lang="en-US" dirty="0"/>
          </a:p>
        </p:txBody>
      </p:sp>
      <p:sp>
        <p:nvSpPr>
          <p:cNvPr id="9" name="Date Placeholder 8"/>
          <p:cNvSpPr>
            <a:spLocks noGrp="1"/>
          </p:cNvSpPr>
          <p:nvPr>
            <p:ph type="dt" sz="half" idx="10"/>
          </p:nvPr>
        </p:nvSpPr>
        <p:spPr/>
        <p:txBody>
          <a:bodyPr/>
          <a:lstStyle/>
          <a:p>
            <a:r>
              <a:rPr lang="en-US"/>
              <a:t>07/30/2020</a:t>
            </a:r>
            <a:endParaRPr lang="en-US" dirty="0"/>
          </a:p>
        </p:txBody>
      </p:sp>
    </p:spTree>
    <p:extLst>
      <p:ext uri="{BB962C8B-B14F-4D97-AF65-F5344CB8AC3E}">
        <p14:creationId xmlns:p14="http://schemas.microsoft.com/office/powerpoint/2010/main" val="34661918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1609" y="832513"/>
            <a:ext cx="9144000" cy="5678478"/>
          </a:xfrm>
          <a:prstGeom prst="rect">
            <a:avLst/>
          </a:prstGeom>
        </p:spPr>
        <p:txBody>
          <a:bodyPr wrap="square">
            <a:spAutoFit/>
          </a:bodyPr>
          <a:lstStyle/>
          <a:p>
            <a:pPr algn="just">
              <a:lnSpc>
                <a:spcPct val="150000"/>
              </a:lnSpc>
              <a:buBlip>
                <a:blip r:embed="rId2"/>
              </a:buBlip>
            </a:pPr>
            <a:r>
              <a:rPr lang="en-US" sz="2200" b="1" dirty="0">
                <a:solidFill>
                  <a:srgbClr val="C00000"/>
                </a:solidFill>
                <a:latin typeface="Century Gothic" pitchFamily="34" charset="0"/>
                <a:cs typeface="Times New Roman" pitchFamily="18" charset="0"/>
              </a:rPr>
              <a:t>Pathogens:</a:t>
            </a:r>
          </a:p>
          <a:p>
            <a:pPr algn="just">
              <a:lnSpc>
                <a:spcPct val="150000"/>
              </a:lnSpc>
              <a:buBlip>
                <a:blip r:embed="rId2"/>
              </a:buBlip>
            </a:pPr>
            <a:r>
              <a:rPr lang="en-US" sz="2200" dirty="0">
                <a:latin typeface="Century Gothic" pitchFamily="34" charset="0"/>
                <a:cs typeface="Times New Roman" pitchFamily="18" charset="0"/>
              </a:rPr>
              <a:t>	 </a:t>
            </a:r>
            <a:r>
              <a:rPr lang="en-US" sz="2200" b="1" dirty="0">
                <a:solidFill>
                  <a:srgbClr val="002060"/>
                </a:solidFill>
                <a:latin typeface="Century Gothic" pitchFamily="34" charset="0"/>
                <a:cs typeface="Times New Roman" pitchFamily="18" charset="0"/>
              </a:rPr>
              <a:t>The pathogenic microorganisms enter in to water body through sewage discharge as a major source or through the wastewater from industries like </a:t>
            </a:r>
            <a:r>
              <a:rPr lang="en-US" sz="2200" b="1" dirty="0">
                <a:solidFill>
                  <a:srgbClr val="C00000"/>
                </a:solidFill>
                <a:latin typeface="Century Gothic" pitchFamily="34" charset="0"/>
                <a:cs typeface="Times New Roman" pitchFamily="18" charset="0"/>
              </a:rPr>
              <a:t>slaughterhouses</a:t>
            </a:r>
            <a:r>
              <a:rPr lang="en-US" sz="2200" b="1" dirty="0">
                <a:solidFill>
                  <a:srgbClr val="002060"/>
                </a:solidFill>
                <a:latin typeface="Century Gothic" pitchFamily="34" charset="0"/>
                <a:cs typeface="Times New Roman" pitchFamily="18" charset="0"/>
              </a:rPr>
              <a:t>. </a:t>
            </a:r>
          </a:p>
          <a:p>
            <a:pPr algn="just">
              <a:lnSpc>
                <a:spcPct val="150000"/>
              </a:lnSpc>
              <a:buBlip>
                <a:blip r:embed="rId2"/>
              </a:buBlip>
            </a:pPr>
            <a:r>
              <a:rPr lang="en-US" sz="2200" b="1" dirty="0">
                <a:solidFill>
                  <a:srgbClr val="002060"/>
                </a:solidFill>
                <a:latin typeface="Century Gothic" pitchFamily="34" charset="0"/>
                <a:cs typeface="Times New Roman" pitchFamily="18" charset="0"/>
              </a:rPr>
              <a:t>Viruses and bacteria can cause water borne diseases, such as cholera, typhoid, dysentery, polio and infectious hepatitis in human.</a:t>
            </a:r>
          </a:p>
          <a:p>
            <a:pPr algn="just">
              <a:lnSpc>
                <a:spcPct val="150000"/>
              </a:lnSpc>
              <a:buBlip>
                <a:blip r:embed="rId2"/>
              </a:buBlip>
            </a:pPr>
            <a:r>
              <a:rPr lang="en-US" sz="2200" b="1" dirty="0">
                <a:solidFill>
                  <a:srgbClr val="C00000"/>
                </a:solidFill>
                <a:latin typeface="Century Gothic" pitchFamily="34" charset="0"/>
                <a:cs typeface="Times New Roman" pitchFamily="18" charset="0"/>
              </a:rPr>
              <a:t>Nutrients:  </a:t>
            </a:r>
          </a:p>
          <a:p>
            <a:pPr algn="just">
              <a:lnSpc>
                <a:spcPct val="150000"/>
              </a:lnSpc>
              <a:buBlip>
                <a:blip r:embed="rId2"/>
              </a:buBlip>
            </a:pPr>
            <a:r>
              <a:rPr lang="en-US" sz="2200" dirty="0">
                <a:solidFill>
                  <a:srgbClr val="FF0000"/>
                </a:solidFill>
                <a:latin typeface="Century Gothic" pitchFamily="34" charset="0"/>
                <a:cs typeface="Times New Roman" pitchFamily="18" charset="0"/>
              </a:rPr>
              <a:t>	 </a:t>
            </a:r>
            <a:r>
              <a:rPr lang="en-US" sz="2200" b="1" dirty="0">
                <a:solidFill>
                  <a:srgbClr val="002060"/>
                </a:solidFill>
                <a:latin typeface="Century Gothic" pitchFamily="34" charset="0"/>
                <a:cs typeface="Times New Roman" pitchFamily="18" charset="0"/>
              </a:rPr>
              <a:t>The agriculture run-off, wastewater from fertilizer industry and sewage contains substantial concentration of nutrients like nitrogen and phosphorous. </a:t>
            </a:r>
          </a:p>
        </p:txBody>
      </p:sp>
      <p:sp>
        <p:nvSpPr>
          <p:cNvPr id="5" name="Title 1"/>
          <p:cNvSpPr txBox="1">
            <a:spLocks/>
          </p:cNvSpPr>
          <p:nvPr/>
        </p:nvSpPr>
        <p:spPr>
          <a:xfrm>
            <a:off x="0" y="0"/>
            <a:ext cx="9144000" cy="8382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b="1" dirty="0">
                <a:latin typeface="Century Gothic" pitchFamily="34" charset="0"/>
              </a:rPr>
              <a:t>S2-SLO2- Types of pollutant</a:t>
            </a:r>
          </a:p>
        </p:txBody>
      </p:sp>
      <p:sp>
        <p:nvSpPr>
          <p:cNvPr id="7" name="Slide Number Placeholder 6"/>
          <p:cNvSpPr>
            <a:spLocks noGrp="1"/>
          </p:cNvSpPr>
          <p:nvPr>
            <p:ph type="sldNum" sz="quarter" idx="12"/>
          </p:nvPr>
        </p:nvSpPr>
        <p:spPr/>
        <p:txBody>
          <a:bodyPr/>
          <a:lstStyle/>
          <a:p>
            <a:fld id="{7D26217B-22BD-4F27-BFB6-4C667AD9F2E9}" type="slidenum">
              <a:rPr lang="en-US" smtClean="0"/>
              <a:pPr/>
              <a:t>24</a:t>
            </a:fld>
            <a:endParaRPr lang="en-US" dirty="0"/>
          </a:p>
        </p:txBody>
      </p:sp>
      <p:sp>
        <p:nvSpPr>
          <p:cNvPr id="6" name="Footer Placeholder 5"/>
          <p:cNvSpPr>
            <a:spLocks noGrp="1"/>
          </p:cNvSpPr>
          <p:nvPr>
            <p:ph type="ftr" sz="quarter" idx="11"/>
          </p:nvPr>
        </p:nvSpPr>
        <p:spPr/>
        <p:txBody>
          <a:bodyPr/>
          <a:lstStyle/>
          <a:p>
            <a:r>
              <a:rPr lang="en-US"/>
              <a:t>18CEO405 </a:t>
            </a:r>
            <a:endParaRPr lang="en-US" dirty="0"/>
          </a:p>
        </p:txBody>
      </p:sp>
      <p:sp>
        <p:nvSpPr>
          <p:cNvPr id="9" name="Date Placeholder 8"/>
          <p:cNvSpPr>
            <a:spLocks noGrp="1"/>
          </p:cNvSpPr>
          <p:nvPr>
            <p:ph type="dt" sz="half" idx="10"/>
          </p:nvPr>
        </p:nvSpPr>
        <p:spPr/>
        <p:txBody>
          <a:bodyPr/>
          <a:lstStyle/>
          <a:p>
            <a:r>
              <a:rPr lang="en-US"/>
              <a:t>07/30/2020</a:t>
            </a:r>
            <a:endParaRPr lang="en-US" dirty="0"/>
          </a:p>
        </p:txBody>
      </p:sp>
    </p:spTree>
    <p:extLst>
      <p:ext uri="{BB962C8B-B14F-4D97-AF65-F5344CB8AC3E}">
        <p14:creationId xmlns:p14="http://schemas.microsoft.com/office/powerpoint/2010/main" val="34193650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847258"/>
            <a:ext cx="9166746" cy="5170646"/>
          </a:xfrm>
          <a:prstGeom prst="rect">
            <a:avLst/>
          </a:prstGeom>
        </p:spPr>
        <p:txBody>
          <a:bodyPr wrap="square">
            <a:spAutoFit/>
          </a:bodyPr>
          <a:lstStyle/>
          <a:p>
            <a:pPr algn="just">
              <a:lnSpc>
                <a:spcPct val="150000"/>
              </a:lnSpc>
              <a:buBlip>
                <a:blip r:embed="rId2"/>
              </a:buBlip>
            </a:pPr>
            <a:r>
              <a:rPr lang="en-US" sz="2200" b="1" dirty="0">
                <a:solidFill>
                  <a:srgbClr val="C00000"/>
                </a:solidFill>
                <a:latin typeface="Century Gothic" pitchFamily="34" charset="0"/>
                <a:cs typeface="Times New Roman" pitchFamily="18" charset="0"/>
              </a:rPr>
              <a:t>Nutrients: </a:t>
            </a:r>
          </a:p>
          <a:p>
            <a:pPr algn="just">
              <a:lnSpc>
                <a:spcPct val="150000"/>
              </a:lnSpc>
              <a:buBlip>
                <a:blip r:embed="rId2"/>
              </a:buBlip>
            </a:pPr>
            <a:r>
              <a:rPr lang="en-US" sz="2200" b="1" dirty="0">
                <a:solidFill>
                  <a:srgbClr val="002060"/>
                </a:solidFill>
                <a:latin typeface="Century Gothic" pitchFamily="34" charset="0"/>
                <a:cs typeface="Times New Roman" pitchFamily="18" charset="0"/>
              </a:rPr>
              <a:t>In long run, water body reduces DO, leads to eutrophication and ends up as a dead pool of water. People swimming in eutrophic waters containing blue-green algae can have skin and eye irritation, gastroenteritis and vomiting. </a:t>
            </a:r>
          </a:p>
          <a:p>
            <a:pPr algn="just">
              <a:lnSpc>
                <a:spcPct val="150000"/>
              </a:lnSpc>
              <a:buBlip>
                <a:blip r:embed="rId2"/>
              </a:buBlip>
            </a:pPr>
            <a:r>
              <a:rPr lang="en-US" sz="2200" b="1" dirty="0">
                <a:solidFill>
                  <a:srgbClr val="002060"/>
                </a:solidFill>
                <a:latin typeface="Century Gothic" pitchFamily="34" charset="0"/>
                <a:cs typeface="Times New Roman" pitchFamily="18" charset="0"/>
              </a:rPr>
              <a:t>High nitrogen levels in the water supply, causes a potential risk, especially to infants under six months </a:t>
            </a:r>
            <a:r>
              <a:rPr lang="en-US" sz="2200" b="1" dirty="0" err="1">
                <a:solidFill>
                  <a:srgbClr val="002060"/>
                </a:solidFill>
                <a:latin typeface="Century Gothic" pitchFamily="34" charset="0"/>
                <a:cs typeface="Times New Roman" pitchFamily="18" charset="0"/>
              </a:rPr>
              <a:t>Eg</a:t>
            </a:r>
            <a:r>
              <a:rPr lang="en-US" sz="2200" b="1" dirty="0">
                <a:solidFill>
                  <a:srgbClr val="002060"/>
                </a:solidFill>
                <a:latin typeface="Century Gothic" pitchFamily="34" charset="0"/>
                <a:cs typeface="Times New Roman" pitchFamily="18" charset="0"/>
              </a:rPr>
              <a:t>., Blue baby disease. </a:t>
            </a:r>
          </a:p>
          <a:p>
            <a:pPr algn="just">
              <a:lnSpc>
                <a:spcPct val="150000"/>
              </a:lnSpc>
              <a:buBlip>
                <a:blip r:embed="rId2"/>
              </a:buBlip>
            </a:pPr>
            <a:r>
              <a:rPr lang="en-US" sz="2200" b="1" dirty="0">
                <a:solidFill>
                  <a:srgbClr val="002060"/>
                </a:solidFill>
                <a:latin typeface="Century Gothic" pitchFamily="34" charset="0"/>
                <a:cs typeface="Times New Roman" pitchFamily="18" charset="0"/>
              </a:rPr>
              <a:t>In freshwater systems, eutrophication is a process whereby water bodies receive excess inorganic nutrients, especially N and P, which stimulate excessive growth of plants and algae. </a:t>
            </a:r>
          </a:p>
        </p:txBody>
      </p:sp>
      <p:sp>
        <p:nvSpPr>
          <p:cNvPr id="4" name="Title 1"/>
          <p:cNvSpPr txBox="1">
            <a:spLocks/>
          </p:cNvSpPr>
          <p:nvPr/>
        </p:nvSpPr>
        <p:spPr>
          <a:xfrm>
            <a:off x="0" y="0"/>
            <a:ext cx="9144000" cy="8382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b="1" dirty="0">
                <a:latin typeface="Century Gothic" pitchFamily="34" charset="0"/>
              </a:rPr>
              <a:t>S2-SLO2- Types of pollutant</a:t>
            </a:r>
          </a:p>
        </p:txBody>
      </p:sp>
      <p:sp>
        <p:nvSpPr>
          <p:cNvPr id="6" name="Slide Number Placeholder 5"/>
          <p:cNvSpPr>
            <a:spLocks noGrp="1"/>
          </p:cNvSpPr>
          <p:nvPr>
            <p:ph type="sldNum" sz="quarter" idx="12"/>
          </p:nvPr>
        </p:nvSpPr>
        <p:spPr/>
        <p:txBody>
          <a:bodyPr/>
          <a:lstStyle/>
          <a:p>
            <a:fld id="{7D26217B-22BD-4F27-BFB6-4C667AD9F2E9}" type="slidenum">
              <a:rPr lang="en-US" smtClean="0"/>
              <a:pPr/>
              <a:t>25</a:t>
            </a:fld>
            <a:endParaRPr lang="en-US" dirty="0"/>
          </a:p>
        </p:txBody>
      </p:sp>
      <p:sp>
        <p:nvSpPr>
          <p:cNvPr id="7" name="Footer Placeholder 6"/>
          <p:cNvSpPr>
            <a:spLocks noGrp="1"/>
          </p:cNvSpPr>
          <p:nvPr>
            <p:ph type="ftr" sz="quarter" idx="11"/>
          </p:nvPr>
        </p:nvSpPr>
        <p:spPr/>
        <p:txBody>
          <a:bodyPr/>
          <a:lstStyle/>
          <a:p>
            <a:r>
              <a:rPr lang="en-US"/>
              <a:t>18CEO405 </a:t>
            </a:r>
            <a:endParaRPr lang="en-US" dirty="0"/>
          </a:p>
        </p:txBody>
      </p:sp>
      <p:sp>
        <p:nvSpPr>
          <p:cNvPr id="9" name="Date Placeholder 8"/>
          <p:cNvSpPr>
            <a:spLocks noGrp="1"/>
          </p:cNvSpPr>
          <p:nvPr>
            <p:ph type="dt" sz="half" idx="10"/>
          </p:nvPr>
        </p:nvSpPr>
        <p:spPr/>
        <p:txBody>
          <a:bodyPr/>
          <a:lstStyle/>
          <a:p>
            <a:r>
              <a:rPr lang="en-US"/>
              <a:t>07/30/2020</a:t>
            </a:r>
            <a:endParaRPr lang="en-US" dirty="0"/>
          </a:p>
        </p:txBody>
      </p:sp>
    </p:spTree>
    <p:extLst>
      <p:ext uri="{BB962C8B-B14F-4D97-AF65-F5344CB8AC3E}">
        <p14:creationId xmlns:p14="http://schemas.microsoft.com/office/powerpoint/2010/main" val="382318317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922" y="990600"/>
            <a:ext cx="9128078" cy="5106270"/>
          </a:xfrm>
          <a:prstGeom prst="rect">
            <a:avLst/>
          </a:prstGeom>
        </p:spPr>
        <p:txBody>
          <a:bodyPr wrap="square">
            <a:spAutoFit/>
          </a:bodyPr>
          <a:lstStyle/>
          <a:p>
            <a:pPr algn="just">
              <a:lnSpc>
                <a:spcPct val="150000"/>
              </a:lnSpc>
              <a:buBlip>
                <a:blip r:embed="rId2"/>
              </a:buBlip>
            </a:pPr>
            <a:r>
              <a:rPr lang="en-US" sz="2200" b="1" dirty="0">
                <a:solidFill>
                  <a:srgbClr val="C00000"/>
                </a:solidFill>
                <a:latin typeface="Century Gothic" pitchFamily="34" charset="0"/>
                <a:cs typeface="Times New Roman" pitchFamily="18" charset="0"/>
              </a:rPr>
              <a:t>Nutrients (</a:t>
            </a:r>
            <a:r>
              <a:rPr lang="en-US" sz="2200" b="1" dirty="0" err="1">
                <a:solidFill>
                  <a:srgbClr val="C00000"/>
                </a:solidFill>
                <a:latin typeface="Century Gothic" pitchFamily="34" charset="0"/>
                <a:cs typeface="Times New Roman" pitchFamily="18" charset="0"/>
              </a:rPr>
              <a:t>Contd</a:t>
            </a:r>
            <a:r>
              <a:rPr lang="en-US" sz="2200" b="1" dirty="0">
                <a:solidFill>
                  <a:srgbClr val="C00000"/>
                </a:solidFill>
                <a:latin typeface="Century Gothic" pitchFamily="34" charset="0"/>
                <a:cs typeface="Times New Roman" pitchFamily="18" charset="0"/>
              </a:rPr>
              <a:t>):</a:t>
            </a:r>
          </a:p>
          <a:p>
            <a:pPr algn="just">
              <a:lnSpc>
                <a:spcPct val="150000"/>
              </a:lnSpc>
              <a:buBlip>
                <a:blip r:embed="rId2"/>
              </a:buBlip>
            </a:pPr>
            <a:r>
              <a:rPr lang="en-US" sz="2200" b="1" dirty="0">
                <a:solidFill>
                  <a:srgbClr val="002060"/>
                </a:solidFill>
                <a:latin typeface="Century Gothic" pitchFamily="34" charset="0"/>
                <a:cs typeface="Times New Roman" pitchFamily="18" charset="0"/>
              </a:rPr>
              <a:t>Eutrophication can happen naturally in the normal succession of some freshwater ecosystems. the rate of this natural process is greatly intensified. </a:t>
            </a:r>
          </a:p>
          <a:p>
            <a:pPr algn="just">
              <a:lnSpc>
                <a:spcPct val="150000"/>
              </a:lnSpc>
              <a:buBlip>
                <a:blip r:embed="rId2"/>
              </a:buBlip>
            </a:pPr>
            <a:r>
              <a:rPr lang="en-US" sz="2200" b="1" dirty="0">
                <a:solidFill>
                  <a:srgbClr val="002060"/>
                </a:solidFill>
                <a:latin typeface="Century Gothic" pitchFamily="34" charset="0"/>
                <a:cs typeface="Times New Roman" pitchFamily="18" charset="0"/>
              </a:rPr>
              <a:t>Two major nutrients, nitrogen (N) and phosphorus (P), occur in streams in various forms as ions or dissolved in solution. Aquatic plants convert dissolved inorganic forms of nitrogen (nitrate, nitrite, and ammonium) and phosphorus (orthophosphate) into organic or particulate forms for use in higher trophic production. may develop. </a:t>
            </a:r>
          </a:p>
        </p:txBody>
      </p:sp>
      <p:sp>
        <p:nvSpPr>
          <p:cNvPr id="5" name="Title 1"/>
          <p:cNvSpPr txBox="1">
            <a:spLocks/>
          </p:cNvSpPr>
          <p:nvPr/>
        </p:nvSpPr>
        <p:spPr>
          <a:xfrm>
            <a:off x="0" y="0"/>
            <a:ext cx="9144000" cy="8382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b="1" dirty="0">
                <a:latin typeface="Century Gothic" pitchFamily="34" charset="0"/>
              </a:rPr>
              <a:t>S2-SLO2- Types of pollutant</a:t>
            </a:r>
          </a:p>
        </p:txBody>
      </p:sp>
      <p:sp>
        <p:nvSpPr>
          <p:cNvPr id="7" name="Slide Number Placeholder 6"/>
          <p:cNvSpPr>
            <a:spLocks noGrp="1"/>
          </p:cNvSpPr>
          <p:nvPr>
            <p:ph type="sldNum" sz="quarter" idx="12"/>
          </p:nvPr>
        </p:nvSpPr>
        <p:spPr/>
        <p:txBody>
          <a:bodyPr/>
          <a:lstStyle/>
          <a:p>
            <a:fld id="{7D26217B-22BD-4F27-BFB6-4C667AD9F2E9}" type="slidenum">
              <a:rPr lang="en-US" smtClean="0"/>
              <a:pPr/>
              <a:t>26</a:t>
            </a:fld>
            <a:endParaRPr lang="en-US" dirty="0"/>
          </a:p>
        </p:txBody>
      </p:sp>
      <p:sp>
        <p:nvSpPr>
          <p:cNvPr id="6" name="Footer Placeholder 5"/>
          <p:cNvSpPr>
            <a:spLocks noGrp="1"/>
          </p:cNvSpPr>
          <p:nvPr>
            <p:ph type="ftr" sz="quarter" idx="11"/>
          </p:nvPr>
        </p:nvSpPr>
        <p:spPr/>
        <p:txBody>
          <a:bodyPr/>
          <a:lstStyle/>
          <a:p>
            <a:r>
              <a:rPr lang="en-US"/>
              <a:t>18CEO405 </a:t>
            </a:r>
            <a:endParaRPr lang="en-US" dirty="0"/>
          </a:p>
        </p:txBody>
      </p:sp>
      <p:sp>
        <p:nvSpPr>
          <p:cNvPr id="9" name="Date Placeholder 8"/>
          <p:cNvSpPr>
            <a:spLocks noGrp="1"/>
          </p:cNvSpPr>
          <p:nvPr>
            <p:ph type="dt" sz="half" idx="10"/>
          </p:nvPr>
        </p:nvSpPr>
        <p:spPr/>
        <p:txBody>
          <a:bodyPr/>
          <a:lstStyle/>
          <a:p>
            <a:r>
              <a:rPr lang="en-US"/>
              <a:t>07/30/2020</a:t>
            </a:r>
            <a:endParaRPr lang="en-US" dirty="0"/>
          </a:p>
        </p:txBody>
      </p:sp>
    </p:spTree>
    <p:extLst>
      <p:ext uri="{BB962C8B-B14F-4D97-AF65-F5344CB8AC3E}">
        <p14:creationId xmlns:p14="http://schemas.microsoft.com/office/powerpoint/2010/main" val="115584015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088896"/>
            <a:ext cx="8991600" cy="5170646"/>
          </a:xfrm>
          <a:prstGeom prst="rect">
            <a:avLst/>
          </a:prstGeom>
        </p:spPr>
        <p:txBody>
          <a:bodyPr wrap="square">
            <a:spAutoFit/>
          </a:bodyPr>
          <a:lstStyle/>
          <a:p>
            <a:pPr algn="just">
              <a:buBlip>
                <a:blip r:embed="rId3"/>
              </a:buBlip>
            </a:pPr>
            <a:r>
              <a:rPr lang="en-US" sz="2200" b="1" dirty="0">
                <a:solidFill>
                  <a:srgbClr val="C00000"/>
                </a:solidFill>
                <a:latin typeface="Century Gothic" pitchFamily="34" charset="0"/>
                <a:cs typeface="Times New Roman" pitchFamily="18" charset="0"/>
              </a:rPr>
              <a:t>Suspended solids and sediments:</a:t>
            </a:r>
          </a:p>
          <a:p>
            <a:pPr algn="just">
              <a:lnSpc>
                <a:spcPct val="200000"/>
              </a:lnSpc>
              <a:buBlip>
                <a:blip r:embed="rId3"/>
              </a:buBlip>
            </a:pPr>
            <a:r>
              <a:rPr lang="en-US" sz="2200" b="1" dirty="0">
                <a:solidFill>
                  <a:srgbClr val="FF0000"/>
                </a:solidFill>
                <a:latin typeface="Century Gothic" pitchFamily="34" charset="0"/>
                <a:cs typeface="Times New Roman" pitchFamily="18" charset="0"/>
              </a:rPr>
              <a:t>	</a:t>
            </a:r>
            <a:r>
              <a:rPr lang="en-US" sz="2200" b="1" dirty="0">
                <a:solidFill>
                  <a:srgbClr val="002060"/>
                </a:solidFill>
                <a:latin typeface="Century Gothic" pitchFamily="34" charset="0"/>
                <a:cs typeface="Times New Roman" pitchFamily="18" charset="0"/>
              </a:rPr>
              <a:t> These comprise of silt, sand and minerals eroded from land. These appear in the water through the surface runoff during rainy season and through municipal sewers. </a:t>
            </a:r>
          </a:p>
          <a:p>
            <a:pPr algn="just">
              <a:lnSpc>
                <a:spcPct val="200000"/>
              </a:lnSpc>
              <a:buBlip>
                <a:blip r:embed="rId3"/>
              </a:buBlip>
            </a:pPr>
            <a:r>
              <a:rPr lang="en-US" sz="2200" b="1" dirty="0">
                <a:solidFill>
                  <a:srgbClr val="002060"/>
                </a:solidFill>
                <a:latin typeface="Century Gothic" pitchFamily="34" charset="0"/>
                <a:cs typeface="Times New Roman" pitchFamily="18" charset="0"/>
              </a:rPr>
              <a:t>This can lead to the siltation, reduces storage capacities of reservoirs. Presence of suspended solids can block the sunlight penetration in the water, which is required for the photosynthesis by bottom vegetation. </a:t>
            </a:r>
          </a:p>
        </p:txBody>
      </p:sp>
      <p:sp>
        <p:nvSpPr>
          <p:cNvPr id="4" name="Title 1"/>
          <p:cNvSpPr txBox="1">
            <a:spLocks/>
          </p:cNvSpPr>
          <p:nvPr/>
        </p:nvSpPr>
        <p:spPr>
          <a:xfrm>
            <a:off x="0" y="0"/>
            <a:ext cx="9144000" cy="8382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b="1" dirty="0">
                <a:latin typeface="Century Gothic" pitchFamily="34" charset="0"/>
              </a:rPr>
              <a:t>S2-SLO2- Types of pollutant</a:t>
            </a:r>
          </a:p>
        </p:txBody>
      </p:sp>
      <p:sp>
        <p:nvSpPr>
          <p:cNvPr id="6" name="Slide Number Placeholder 5"/>
          <p:cNvSpPr>
            <a:spLocks noGrp="1"/>
          </p:cNvSpPr>
          <p:nvPr>
            <p:ph type="sldNum" sz="quarter" idx="12"/>
          </p:nvPr>
        </p:nvSpPr>
        <p:spPr/>
        <p:txBody>
          <a:bodyPr/>
          <a:lstStyle/>
          <a:p>
            <a:fld id="{7D26217B-22BD-4F27-BFB6-4C667AD9F2E9}" type="slidenum">
              <a:rPr lang="en-US" smtClean="0"/>
              <a:pPr/>
              <a:t>27</a:t>
            </a:fld>
            <a:endParaRPr lang="en-US" dirty="0"/>
          </a:p>
        </p:txBody>
      </p:sp>
      <p:sp>
        <p:nvSpPr>
          <p:cNvPr id="7" name="Footer Placeholder 6"/>
          <p:cNvSpPr>
            <a:spLocks noGrp="1"/>
          </p:cNvSpPr>
          <p:nvPr>
            <p:ph type="ftr" sz="quarter" idx="11"/>
          </p:nvPr>
        </p:nvSpPr>
        <p:spPr/>
        <p:txBody>
          <a:bodyPr/>
          <a:lstStyle/>
          <a:p>
            <a:r>
              <a:rPr lang="en-US"/>
              <a:t>18CEO405 </a:t>
            </a:r>
            <a:endParaRPr lang="en-US" dirty="0"/>
          </a:p>
        </p:txBody>
      </p:sp>
      <p:sp>
        <p:nvSpPr>
          <p:cNvPr id="9" name="Date Placeholder 8"/>
          <p:cNvSpPr>
            <a:spLocks noGrp="1"/>
          </p:cNvSpPr>
          <p:nvPr>
            <p:ph type="dt" sz="half" idx="10"/>
          </p:nvPr>
        </p:nvSpPr>
        <p:spPr/>
        <p:txBody>
          <a:bodyPr/>
          <a:lstStyle/>
          <a:p>
            <a:r>
              <a:rPr lang="en-US"/>
              <a:t>07/30/2020</a:t>
            </a:r>
            <a:endParaRPr lang="en-US" dirty="0"/>
          </a:p>
        </p:txBody>
      </p:sp>
    </p:spTree>
    <p:extLst>
      <p:ext uri="{BB962C8B-B14F-4D97-AF65-F5344CB8AC3E}">
        <p14:creationId xmlns:p14="http://schemas.microsoft.com/office/powerpoint/2010/main" val="26098196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928670"/>
            <a:ext cx="9144000" cy="4324261"/>
          </a:xfrm>
          <a:prstGeom prst="rect">
            <a:avLst/>
          </a:prstGeom>
        </p:spPr>
        <p:txBody>
          <a:bodyPr wrap="square">
            <a:spAutoFit/>
          </a:bodyPr>
          <a:lstStyle/>
          <a:p>
            <a:pPr algn="just">
              <a:buBlip>
                <a:blip r:embed="rId3"/>
              </a:buBlip>
            </a:pPr>
            <a:r>
              <a:rPr lang="en-US" sz="2200" b="1" dirty="0">
                <a:solidFill>
                  <a:srgbClr val="C00000"/>
                </a:solidFill>
                <a:latin typeface="Century Gothic" pitchFamily="34" charset="0"/>
                <a:cs typeface="Times New Roman" pitchFamily="18" charset="0"/>
              </a:rPr>
              <a:t>Suspended solids and sediments: </a:t>
            </a:r>
            <a:r>
              <a:rPr lang="en-US" sz="2200" b="1" dirty="0" err="1">
                <a:solidFill>
                  <a:srgbClr val="C00000"/>
                </a:solidFill>
                <a:latin typeface="Century Gothic" pitchFamily="34" charset="0"/>
                <a:cs typeface="Times New Roman" pitchFamily="18" charset="0"/>
              </a:rPr>
              <a:t>Cntd</a:t>
            </a:r>
            <a:r>
              <a:rPr lang="en-US" sz="2200" b="1" dirty="0">
                <a:solidFill>
                  <a:srgbClr val="C00000"/>
                </a:solidFill>
                <a:latin typeface="Century Gothic" pitchFamily="34" charset="0"/>
                <a:cs typeface="Times New Roman" pitchFamily="18" charset="0"/>
              </a:rPr>
              <a:t>.,</a:t>
            </a:r>
          </a:p>
          <a:p>
            <a:pPr algn="just">
              <a:buBlip>
                <a:blip r:embed="rId3"/>
              </a:buBlip>
            </a:pPr>
            <a:endParaRPr lang="en-US" sz="2200" b="1" dirty="0">
              <a:latin typeface="Century Gothic" pitchFamily="34" charset="0"/>
              <a:cs typeface="Times New Roman" pitchFamily="18" charset="0"/>
            </a:endParaRPr>
          </a:p>
          <a:p>
            <a:pPr algn="just">
              <a:lnSpc>
                <a:spcPct val="150000"/>
              </a:lnSpc>
              <a:buBlip>
                <a:blip r:embed="rId3"/>
              </a:buBlip>
            </a:pPr>
            <a:r>
              <a:rPr lang="en-US" sz="2200" b="1" dirty="0">
                <a:solidFill>
                  <a:srgbClr val="002060"/>
                </a:solidFill>
                <a:latin typeface="Century Gothic" pitchFamily="34" charset="0"/>
                <a:cs typeface="Times New Roman" pitchFamily="18" charset="0"/>
              </a:rPr>
              <a:t>Deposition of the solids in the quiescent stretches of the stream or ocean bottom can impair the normal aquatic life and affect the diversity of the aquatic ecosystem. </a:t>
            </a:r>
          </a:p>
          <a:p>
            <a:pPr algn="just">
              <a:lnSpc>
                <a:spcPct val="150000"/>
              </a:lnSpc>
              <a:buBlip>
                <a:blip r:embed="rId3"/>
              </a:buBlip>
            </a:pPr>
            <a:r>
              <a:rPr lang="en-US" sz="2200" b="1" dirty="0">
                <a:solidFill>
                  <a:srgbClr val="002060"/>
                </a:solidFill>
                <a:latin typeface="Century Gothic" pitchFamily="34" charset="0"/>
                <a:cs typeface="Times New Roman" pitchFamily="18" charset="0"/>
              </a:rPr>
              <a:t>If the deposited solids are organic in nature, they will undergo decomposition leading to development of anaerobic conditions. Finer suspended solids such as silt and coal dust may injure the gills of fishes and cause asphyxiation. </a:t>
            </a:r>
          </a:p>
        </p:txBody>
      </p:sp>
      <p:sp>
        <p:nvSpPr>
          <p:cNvPr id="3" name="Title 1"/>
          <p:cNvSpPr txBox="1">
            <a:spLocks/>
          </p:cNvSpPr>
          <p:nvPr/>
        </p:nvSpPr>
        <p:spPr>
          <a:xfrm>
            <a:off x="0" y="0"/>
            <a:ext cx="9144000" cy="8382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b="1" dirty="0">
                <a:latin typeface="Century Gothic" pitchFamily="34" charset="0"/>
              </a:rPr>
              <a:t>S2-SLO2- Types of pollutant</a:t>
            </a:r>
          </a:p>
        </p:txBody>
      </p:sp>
      <p:sp>
        <p:nvSpPr>
          <p:cNvPr id="6" name="Slide Number Placeholder 5"/>
          <p:cNvSpPr>
            <a:spLocks noGrp="1"/>
          </p:cNvSpPr>
          <p:nvPr>
            <p:ph type="sldNum" sz="quarter" idx="12"/>
          </p:nvPr>
        </p:nvSpPr>
        <p:spPr/>
        <p:txBody>
          <a:bodyPr/>
          <a:lstStyle/>
          <a:p>
            <a:fld id="{7D26217B-22BD-4F27-BFB6-4C667AD9F2E9}" type="slidenum">
              <a:rPr lang="en-US" smtClean="0"/>
              <a:pPr/>
              <a:t>28</a:t>
            </a:fld>
            <a:endParaRPr lang="en-US" dirty="0"/>
          </a:p>
        </p:txBody>
      </p:sp>
      <p:sp>
        <p:nvSpPr>
          <p:cNvPr id="8" name="Footer Placeholder 7"/>
          <p:cNvSpPr>
            <a:spLocks noGrp="1"/>
          </p:cNvSpPr>
          <p:nvPr>
            <p:ph type="ftr" sz="quarter" idx="11"/>
          </p:nvPr>
        </p:nvSpPr>
        <p:spPr/>
        <p:txBody>
          <a:bodyPr/>
          <a:lstStyle/>
          <a:p>
            <a:r>
              <a:rPr lang="en-US"/>
              <a:t>18CEO405 </a:t>
            </a:r>
            <a:endParaRPr lang="en-US" dirty="0"/>
          </a:p>
        </p:txBody>
      </p:sp>
      <p:sp>
        <p:nvSpPr>
          <p:cNvPr id="10" name="Date Placeholder 9"/>
          <p:cNvSpPr>
            <a:spLocks noGrp="1"/>
          </p:cNvSpPr>
          <p:nvPr>
            <p:ph type="dt" sz="half" idx="10"/>
          </p:nvPr>
        </p:nvSpPr>
        <p:spPr/>
        <p:txBody>
          <a:bodyPr/>
          <a:lstStyle/>
          <a:p>
            <a:r>
              <a:rPr lang="en-US"/>
              <a:t>07/30/2020</a:t>
            </a:r>
            <a:endParaRPr lang="en-US" dirty="0"/>
          </a:p>
        </p:txBody>
      </p:sp>
    </p:spTree>
    <p:extLst>
      <p:ext uri="{BB962C8B-B14F-4D97-AF65-F5344CB8AC3E}">
        <p14:creationId xmlns:p14="http://schemas.microsoft.com/office/powerpoint/2010/main" val="17274900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571480"/>
            <a:ext cx="6286512" cy="6447919"/>
          </a:xfrm>
          <a:prstGeom prst="rect">
            <a:avLst/>
          </a:prstGeom>
        </p:spPr>
        <p:txBody>
          <a:bodyPr wrap="square">
            <a:spAutoFit/>
          </a:bodyPr>
          <a:lstStyle/>
          <a:p>
            <a:pPr algn="just">
              <a:lnSpc>
                <a:spcPct val="150000"/>
              </a:lnSpc>
              <a:buBlip>
                <a:blip r:embed="rId2"/>
              </a:buBlip>
            </a:pPr>
            <a:r>
              <a:rPr lang="en-US" sz="2200" b="1" dirty="0">
                <a:solidFill>
                  <a:srgbClr val="C00000"/>
                </a:solidFill>
                <a:latin typeface="Century Gothic" pitchFamily="34" charset="0"/>
                <a:cs typeface="Times New Roman" pitchFamily="18" charset="0"/>
              </a:rPr>
              <a:t>Thermal pollution: </a:t>
            </a:r>
          </a:p>
          <a:p>
            <a:pPr algn="just">
              <a:lnSpc>
                <a:spcPct val="200000"/>
              </a:lnSpc>
              <a:buBlip>
                <a:blip r:embed="rId2"/>
              </a:buBlip>
            </a:pPr>
            <a:r>
              <a:rPr lang="en-US" sz="1900" b="1" dirty="0">
                <a:solidFill>
                  <a:srgbClr val="002060"/>
                </a:solidFill>
                <a:latin typeface="Century Gothic" pitchFamily="34" charset="0"/>
                <a:cs typeface="Times New Roman" pitchFamily="18" charset="0"/>
              </a:rPr>
              <a:t>Considerable thermal pollution results due to discharge of hot water from thermal power plants, nuclear power plants, and industries where water is used as coolant. </a:t>
            </a:r>
          </a:p>
          <a:p>
            <a:pPr algn="just">
              <a:lnSpc>
                <a:spcPct val="200000"/>
              </a:lnSpc>
              <a:buBlip>
                <a:blip r:embed="rId2"/>
              </a:buBlip>
            </a:pPr>
            <a:r>
              <a:rPr lang="en-US" sz="1900" b="1" dirty="0">
                <a:solidFill>
                  <a:srgbClr val="002060"/>
                </a:solidFill>
                <a:latin typeface="Century Gothic" pitchFamily="34" charset="0"/>
                <a:cs typeface="Times New Roman" pitchFamily="18" charset="0"/>
              </a:rPr>
              <a:t>As a result of hot water discharge, the temperature of water body increases. Rise in temperature reduces the DO content of the water, affecting adversely the aquatic life. </a:t>
            </a:r>
          </a:p>
          <a:p>
            <a:pPr algn="just">
              <a:lnSpc>
                <a:spcPct val="200000"/>
              </a:lnSpc>
              <a:buBlip>
                <a:blip r:embed="rId2"/>
              </a:buBlip>
            </a:pPr>
            <a:r>
              <a:rPr lang="en-US" sz="1900" b="1" dirty="0">
                <a:solidFill>
                  <a:srgbClr val="002060"/>
                </a:solidFill>
                <a:latin typeface="Century Gothic" pitchFamily="34" charset="0"/>
                <a:cs typeface="Times New Roman" pitchFamily="18" charset="0"/>
              </a:rPr>
              <a:t>This alters the spectrum of organisms, which can adopt to live at that temperature and DO level. </a:t>
            </a:r>
          </a:p>
        </p:txBody>
      </p:sp>
      <p:sp>
        <p:nvSpPr>
          <p:cNvPr id="4" name="Title 1"/>
          <p:cNvSpPr txBox="1">
            <a:spLocks/>
          </p:cNvSpPr>
          <p:nvPr/>
        </p:nvSpPr>
        <p:spPr>
          <a:xfrm>
            <a:off x="0" y="0"/>
            <a:ext cx="9144000" cy="8382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b="1" dirty="0">
                <a:latin typeface="Century Gothic" pitchFamily="34" charset="0"/>
              </a:rPr>
              <a:t>S2-SLO2- Types of pollutant</a:t>
            </a:r>
          </a:p>
        </p:txBody>
      </p:sp>
      <p:sp>
        <p:nvSpPr>
          <p:cNvPr id="6" name="Slide Number Placeholder 5"/>
          <p:cNvSpPr>
            <a:spLocks noGrp="1"/>
          </p:cNvSpPr>
          <p:nvPr>
            <p:ph type="sldNum" sz="quarter" idx="12"/>
          </p:nvPr>
        </p:nvSpPr>
        <p:spPr/>
        <p:txBody>
          <a:bodyPr/>
          <a:lstStyle/>
          <a:p>
            <a:fld id="{7D26217B-22BD-4F27-BFB6-4C667AD9F2E9}" type="slidenum">
              <a:rPr lang="en-US" smtClean="0"/>
              <a:pPr/>
              <a:t>29</a:t>
            </a:fld>
            <a:endParaRPr lang="en-US" dirty="0"/>
          </a:p>
        </p:txBody>
      </p:sp>
      <p:sp>
        <p:nvSpPr>
          <p:cNvPr id="7" name="Footer Placeholder 6"/>
          <p:cNvSpPr>
            <a:spLocks noGrp="1"/>
          </p:cNvSpPr>
          <p:nvPr>
            <p:ph type="ftr" sz="quarter" idx="11"/>
          </p:nvPr>
        </p:nvSpPr>
        <p:spPr/>
        <p:txBody>
          <a:bodyPr/>
          <a:lstStyle/>
          <a:p>
            <a:r>
              <a:rPr lang="en-US" dirty="0"/>
              <a:t>18CEO405 </a:t>
            </a:r>
          </a:p>
        </p:txBody>
      </p:sp>
      <p:sp>
        <p:nvSpPr>
          <p:cNvPr id="9" name="Date Placeholder 8"/>
          <p:cNvSpPr>
            <a:spLocks noGrp="1"/>
          </p:cNvSpPr>
          <p:nvPr>
            <p:ph type="dt" sz="half" idx="10"/>
          </p:nvPr>
        </p:nvSpPr>
        <p:spPr/>
        <p:txBody>
          <a:bodyPr/>
          <a:lstStyle/>
          <a:p>
            <a:r>
              <a:rPr lang="en-US"/>
              <a:t>07/30/2020</a:t>
            </a:r>
            <a:endParaRPr lang="en-US" dirty="0"/>
          </a:p>
        </p:txBody>
      </p:sp>
      <p:pic>
        <p:nvPicPr>
          <p:cNvPr id="40962" name="Picture 2" descr="Thermal Pollution in Water - GIVE ME 5!"/>
          <p:cNvPicPr>
            <a:picLocks noChangeAspect="1" noChangeArrowheads="1"/>
          </p:cNvPicPr>
          <p:nvPr/>
        </p:nvPicPr>
        <p:blipFill>
          <a:blip r:embed="rId3" cstate="print"/>
          <a:srcRect/>
          <a:stretch>
            <a:fillRect/>
          </a:stretch>
        </p:blipFill>
        <p:spPr bwMode="auto">
          <a:xfrm>
            <a:off x="6460547" y="857232"/>
            <a:ext cx="2683453" cy="2019299"/>
          </a:xfrm>
          <a:prstGeom prst="rect">
            <a:avLst/>
          </a:prstGeom>
          <a:noFill/>
        </p:spPr>
      </p:pic>
      <p:sp>
        <p:nvSpPr>
          <p:cNvPr id="40964" name="AutoShape 4" descr="Thermal Pollution - Causes, Effects &amp;amp; Control Measures | Earth Reminder"/>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40966" name="AutoShape 6" descr="Thermal Pollution - Causes, Effects &amp;amp; Control Measures | Earth Reminder"/>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pic>
        <p:nvPicPr>
          <p:cNvPr id="40968" name="Picture 8" descr="Thermal Pollution Effects on Health and Environment, Climate Change"/>
          <p:cNvPicPr>
            <a:picLocks noChangeAspect="1" noChangeArrowheads="1"/>
          </p:cNvPicPr>
          <p:nvPr/>
        </p:nvPicPr>
        <p:blipFill>
          <a:blip r:embed="rId4"/>
          <a:srcRect/>
          <a:stretch>
            <a:fillRect/>
          </a:stretch>
        </p:blipFill>
        <p:spPr bwMode="auto">
          <a:xfrm>
            <a:off x="6180453" y="3000372"/>
            <a:ext cx="2963547" cy="2214578"/>
          </a:xfrm>
          <a:prstGeom prst="rect">
            <a:avLst/>
          </a:prstGeom>
          <a:noFill/>
        </p:spPr>
      </p:pic>
      <p:pic>
        <p:nvPicPr>
          <p:cNvPr id="40970" name="Picture 10" descr="Optimizing regional power production under thermal pollution constraints |  Semantic Scholar"/>
          <p:cNvPicPr>
            <a:picLocks noChangeAspect="1" noChangeArrowheads="1"/>
          </p:cNvPicPr>
          <p:nvPr/>
        </p:nvPicPr>
        <p:blipFill>
          <a:blip r:embed="rId5"/>
          <a:srcRect/>
          <a:stretch>
            <a:fillRect/>
          </a:stretch>
        </p:blipFill>
        <p:spPr bwMode="auto">
          <a:xfrm>
            <a:off x="6215074" y="5153044"/>
            <a:ext cx="2675017" cy="1704956"/>
          </a:xfrm>
          <a:prstGeom prst="rect">
            <a:avLst/>
          </a:prstGeom>
          <a:noFill/>
        </p:spPr>
      </p:pic>
    </p:spTree>
    <p:extLst>
      <p:ext uri="{BB962C8B-B14F-4D97-AF65-F5344CB8AC3E}">
        <p14:creationId xmlns:p14="http://schemas.microsoft.com/office/powerpoint/2010/main" val="36773448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Date Placeholder 2"/>
          <p:cNvSpPr>
            <a:spLocks noGrp="1"/>
          </p:cNvSpPr>
          <p:nvPr>
            <p:ph type="dt" sz="half" idx="10"/>
          </p:nvPr>
        </p:nvSpPr>
        <p:spPr/>
        <p:txBody>
          <a:bodyPr/>
          <a:lstStyle/>
          <a:p>
            <a:r>
              <a:rPr lang="en-US"/>
              <a:t>07/30/2020</a:t>
            </a:r>
            <a:endParaRPr lang="en-US" dirty="0"/>
          </a:p>
        </p:txBody>
      </p:sp>
      <p:sp>
        <p:nvSpPr>
          <p:cNvPr id="4" name="Footer Placeholder 3"/>
          <p:cNvSpPr>
            <a:spLocks noGrp="1"/>
          </p:cNvSpPr>
          <p:nvPr>
            <p:ph type="ftr" sz="quarter" idx="11"/>
          </p:nvPr>
        </p:nvSpPr>
        <p:spPr/>
        <p:txBody>
          <a:bodyPr/>
          <a:lstStyle/>
          <a:p>
            <a:r>
              <a:rPr lang="en-US"/>
              <a:t>18CEO405 </a:t>
            </a:r>
            <a:endParaRPr lang="en-US" dirty="0"/>
          </a:p>
        </p:txBody>
      </p:sp>
      <p:sp>
        <p:nvSpPr>
          <p:cNvPr id="5" name="Slide Number Placeholder 4"/>
          <p:cNvSpPr>
            <a:spLocks noGrp="1"/>
          </p:cNvSpPr>
          <p:nvPr>
            <p:ph type="sldNum" sz="quarter" idx="12"/>
          </p:nvPr>
        </p:nvSpPr>
        <p:spPr/>
        <p:txBody>
          <a:bodyPr/>
          <a:lstStyle/>
          <a:p>
            <a:fld id="{7D26217B-22BD-4F27-BFB6-4C667AD9F2E9}" type="slidenum">
              <a:rPr lang="en-US" smtClean="0"/>
              <a:pPr/>
              <a:t>3</a:t>
            </a:fld>
            <a:endParaRPr lang="en-US" dirty="0"/>
          </a:p>
        </p:txBody>
      </p:sp>
      <p:pic>
        <p:nvPicPr>
          <p:cNvPr id="86018" name="Picture 2" descr="Water Pollution Causes, Effects &amp;amp; Prevention - Homeliness"/>
          <p:cNvPicPr>
            <a:picLocks noChangeAspect="1" noChangeArrowheads="1"/>
          </p:cNvPicPr>
          <p:nvPr/>
        </p:nvPicPr>
        <p:blipFill>
          <a:blip r:embed="rId2"/>
          <a:srcRect t="7759"/>
          <a:stretch>
            <a:fillRect/>
          </a:stretch>
        </p:blipFill>
        <p:spPr bwMode="auto">
          <a:xfrm>
            <a:off x="71406" y="1721152"/>
            <a:ext cx="8929718" cy="4874894"/>
          </a:xfrm>
          <a:prstGeom prst="rect">
            <a:avLst/>
          </a:prstGeom>
          <a:noFill/>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76200" y="837063"/>
            <a:ext cx="6210312" cy="6155531"/>
          </a:xfrm>
          <a:prstGeom prst="rect">
            <a:avLst/>
          </a:prstGeom>
        </p:spPr>
        <p:txBody>
          <a:bodyPr wrap="square">
            <a:spAutoFit/>
          </a:bodyPr>
          <a:lstStyle/>
          <a:p>
            <a:pPr algn="just">
              <a:lnSpc>
                <a:spcPct val="200000"/>
              </a:lnSpc>
            </a:pPr>
            <a:r>
              <a:rPr lang="en-US" sz="2200" b="1" dirty="0">
                <a:solidFill>
                  <a:srgbClr val="FF0000"/>
                </a:solidFill>
                <a:latin typeface="Century Gothic" pitchFamily="34" charset="0"/>
                <a:cs typeface="Times New Roman" pitchFamily="18" charset="0"/>
              </a:rPr>
              <a:t>Radioactive pollutants:</a:t>
            </a:r>
          </a:p>
          <a:p>
            <a:pPr algn="just">
              <a:lnSpc>
                <a:spcPct val="200000"/>
              </a:lnSpc>
              <a:buBlip>
                <a:blip r:embed="rId2"/>
              </a:buBlip>
            </a:pPr>
            <a:r>
              <a:rPr lang="en-US" sz="2200" dirty="0">
                <a:latin typeface="Century Gothic" pitchFamily="34" charset="0"/>
                <a:cs typeface="Times New Roman" pitchFamily="18" charset="0"/>
              </a:rPr>
              <a:t> </a:t>
            </a:r>
            <a:r>
              <a:rPr lang="en-US" sz="1700" b="1" dirty="0">
                <a:solidFill>
                  <a:srgbClr val="002060"/>
                </a:solidFill>
                <a:latin typeface="Century Gothic" pitchFamily="34" charset="0"/>
                <a:cs typeface="Times New Roman" pitchFamily="18" charset="0"/>
              </a:rPr>
              <a:t>Radioactive materials originate from the following: </a:t>
            </a:r>
          </a:p>
          <a:p>
            <a:pPr algn="just">
              <a:lnSpc>
                <a:spcPct val="200000"/>
              </a:lnSpc>
              <a:buBlip>
                <a:blip r:embed="rId2"/>
              </a:buBlip>
            </a:pPr>
            <a:r>
              <a:rPr lang="en-US" sz="1700" b="1" dirty="0">
                <a:solidFill>
                  <a:srgbClr val="002060"/>
                </a:solidFill>
                <a:latin typeface="Century Gothic" pitchFamily="34" charset="0"/>
                <a:cs typeface="Times New Roman" pitchFamily="18" charset="0"/>
              </a:rPr>
              <a:t>Mining and processing of ores. Use in research, agriculture, medical and industrial activities, such as I131, P32, Co60, Ca45, S35, C14, etc. </a:t>
            </a:r>
          </a:p>
          <a:p>
            <a:pPr algn="just">
              <a:lnSpc>
                <a:spcPct val="200000"/>
              </a:lnSpc>
              <a:buBlip>
                <a:blip r:embed="rId2"/>
              </a:buBlip>
            </a:pPr>
            <a:r>
              <a:rPr lang="en-US" sz="1700" b="1" dirty="0">
                <a:solidFill>
                  <a:srgbClr val="002060"/>
                </a:solidFill>
                <a:latin typeface="Century Gothic" pitchFamily="34" charset="0"/>
                <a:cs typeface="Times New Roman" pitchFamily="18" charset="0"/>
              </a:rPr>
              <a:t>Radioactive discharge from nuclear power plants and nuclear reactors, e.g., Sr90, Cesium Cs137, Plutonium Pu248, Uranium-238, Uranium-235.  Uses and testing of nuclear weapons. These isotopes are toxic to the life forms; they accumulate in the bones, teeth and can cause serious disorders. </a:t>
            </a:r>
          </a:p>
        </p:txBody>
      </p:sp>
      <p:sp>
        <p:nvSpPr>
          <p:cNvPr id="4" name="Title 1"/>
          <p:cNvSpPr txBox="1">
            <a:spLocks/>
          </p:cNvSpPr>
          <p:nvPr/>
        </p:nvSpPr>
        <p:spPr>
          <a:xfrm>
            <a:off x="0" y="-214338"/>
            <a:ext cx="9144000" cy="8382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b="1" dirty="0">
                <a:latin typeface="Century Gothic" pitchFamily="34" charset="0"/>
              </a:rPr>
              <a:t>S2-SLO2- Types of pollutant</a:t>
            </a:r>
          </a:p>
        </p:txBody>
      </p:sp>
      <p:sp>
        <p:nvSpPr>
          <p:cNvPr id="6" name="Slide Number Placeholder 5"/>
          <p:cNvSpPr>
            <a:spLocks noGrp="1"/>
          </p:cNvSpPr>
          <p:nvPr>
            <p:ph type="sldNum" sz="quarter" idx="12"/>
          </p:nvPr>
        </p:nvSpPr>
        <p:spPr/>
        <p:txBody>
          <a:bodyPr/>
          <a:lstStyle/>
          <a:p>
            <a:fld id="{7D26217B-22BD-4F27-BFB6-4C667AD9F2E9}" type="slidenum">
              <a:rPr lang="en-US" smtClean="0"/>
              <a:pPr/>
              <a:t>30</a:t>
            </a:fld>
            <a:endParaRPr lang="en-US" dirty="0"/>
          </a:p>
        </p:txBody>
      </p:sp>
      <p:sp>
        <p:nvSpPr>
          <p:cNvPr id="7" name="Footer Placeholder 6"/>
          <p:cNvSpPr>
            <a:spLocks noGrp="1"/>
          </p:cNvSpPr>
          <p:nvPr>
            <p:ph type="ftr" sz="quarter" idx="11"/>
          </p:nvPr>
        </p:nvSpPr>
        <p:spPr/>
        <p:txBody>
          <a:bodyPr/>
          <a:lstStyle/>
          <a:p>
            <a:r>
              <a:rPr lang="en-US"/>
              <a:t>18CEO405 </a:t>
            </a:r>
            <a:endParaRPr lang="en-US" dirty="0"/>
          </a:p>
        </p:txBody>
      </p:sp>
      <p:sp>
        <p:nvSpPr>
          <p:cNvPr id="9" name="Date Placeholder 8"/>
          <p:cNvSpPr>
            <a:spLocks noGrp="1"/>
          </p:cNvSpPr>
          <p:nvPr>
            <p:ph type="dt" sz="half" idx="10"/>
          </p:nvPr>
        </p:nvSpPr>
        <p:spPr/>
        <p:txBody>
          <a:bodyPr/>
          <a:lstStyle/>
          <a:p>
            <a:r>
              <a:rPr lang="en-US"/>
              <a:t>07/30/2020</a:t>
            </a:r>
            <a:endParaRPr lang="en-US" dirty="0"/>
          </a:p>
        </p:txBody>
      </p:sp>
      <p:pic>
        <p:nvPicPr>
          <p:cNvPr id="39938" name="Picture 2" descr="Environment Minister Says Japan May Consider Dumping Radioactive Water of  Fukushima Directly Into The Pacific Ocean - Conserve Energy Future"/>
          <p:cNvPicPr>
            <a:picLocks noChangeAspect="1" noChangeArrowheads="1"/>
          </p:cNvPicPr>
          <p:nvPr/>
        </p:nvPicPr>
        <p:blipFill>
          <a:blip r:embed="rId3"/>
          <a:srcRect/>
          <a:stretch>
            <a:fillRect/>
          </a:stretch>
        </p:blipFill>
        <p:spPr bwMode="auto">
          <a:xfrm>
            <a:off x="6589715" y="785794"/>
            <a:ext cx="2554285" cy="1700196"/>
          </a:xfrm>
          <a:prstGeom prst="rect">
            <a:avLst/>
          </a:prstGeom>
          <a:noFill/>
        </p:spPr>
      </p:pic>
      <p:pic>
        <p:nvPicPr>
          <p:cNvPr id="39940" name="Picture 4" descr="Radioactive Pollution - now the danger to water, air and the whole  ecosystem is real"/>
          <p:cNvPicPr>
            <a:picLocks noChangeAspect="1" noChangeArrowheads="1"/>
          </p:cNvPicPr>
          <p:nvPr/>
        </p:nvPicPr>
        <p:blipFill>
          <a:blip r:embed="rId4"/>
          <a:srcRect/>
          <a:stretch>
            <a:fillRect/>
          </a:stretch>
        </p:blipFill>
        <p:spPr bwMode="auto">
          <a:xfrm>
            <a:off x="6572264" y="2714619"/>
            <a:ext cx="2571736" cy="1908939"/>
          </a:xfrm>
          <a:prstGeom prst="rect">
            <a:avLst/>
          </a:prstGeom>
          <a:noFill/>
        </p:spPr>
      </p:pic>
      <p:pic>
        <p:nvPicPr>
          <p:cNvPr id="39942" name="Picture 6" descr="Radioactive Pollution"/>
          <p:cNvPicPr>
            <a:picLocks noChangeAspect="1" noChangeArrowheads="1"/>
          </p:cNvPicPr>
          <p:nvPr/>
        </p:nvPicPr>
        <p:blipFill>
          <a:blip r:embed="rId5"/>
          <a:srcRect/>
          <a:stretch>
            <a:fillRect/>
          </a:stretch>
        </p:blipFill>
        <p:spPr bwMode="auto">
          <a:xfrm>
            <a:off x="6526345" y="4714884"/>
            <a:ext cx="2617655" cy="1928799"/>
          </a:xfrm>
          <a:prstGeom prst="rect">
            <a:avLst/>
          </a:prstGeom>
          <a:noFill/>
        </p:spPr>
      </p:pic>
    </p:spTree>
    <p:extLst>
      <p:ext uri="{BB962C8B-B14F-4D97-AF65-F5344CB8AC3E}">
        <p14:creationId xmlns:p14="http://schemas.microsoft.com/office/powerpoint/2010/main" val="296259413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57166"/>
            <a:ext cx="9144000" cy="1143000"/>
          </a:xfrm>
        </p:spPr>
        <p:txBody>
          <a:bodyPr>
            <a:noAutofit/>
          </a:bodyPr>
          <a:lstStyle/>
          <a:p>
            <a:r>
              <a:rPr lang="en-US" sz="3600" b="1" dirty="0">
                <a:latin typeface="Century Gothic" pitchFamily="34" charset="0"/>
              </a:rPr>
              <a:t>S3-SLO1- Adverse effects of pollutants</a:t>
            </a:r>
            <a:br>
              <a:rPr lang="en-US" sz="3600" b="1" dirty="0">
                <a:latin typeface="Century Gothic" pitchFamily="34" charset="0"/>
              </a:rPr>
            </a:br>
            <a:endParaRPr lang="en-IN" sz="3600" b="1" dirty="0">
              <a:latin typeface="Century Gothic" pitchFamily="34" charset="0"/>
            </a:endParaRPr>
          </a:p>
        </p:txBody>
      </p:sp>
      <p:sp>
        <p:nvSpPr>
          <p:cNvPr id="3" name="Content Placeholder 2"/>
          <p:cNvSpPr>
            <a:spLocks noGrp="1"/>
          </p:cNvSpPr>
          <p:nvPr>
            <p:ph idx="1"/>
          </p:nvPr>
        </p:nvSpPr>
        <p:spPr/>
        <p:txBody>
          <a:bodyPr/>
          <a:lstStyle/>
          <a:p>
            <a:endParaRPr lang="en-IN"/>
          </a:p>
        </p:txBody>
      </p:sp>
      <p:sp>
        <p:nvSpPr>
          <p:cNvPr id="4" name="Date Placeholder 3"/>
          <p:cNvSpPr>
            <a:spLocks noGrp="1"/>
          </p:cNvSpPr>
          <p:nvPr>
            <p:ph type="dt" sz="half" idx="10"/>
          </p:nvPr>
        </p:nvSpPr>
        <p:spPr/>
        <p:txBody>
          <a:bodyPr/>
          <a:lstStyle/>
          <a:p>
            <a:r>
              <a:rPr lang="en-US"/>
              <a:t>07/30/2020</a:t>
            </a:r>
            <a:endParaRPr lang="en-US" dirty="0"/>
          </a:p>
        </p:txBody>
      </p:sp>
      <p:sp>
        <p:nvSpPr>
          <p:cNvPr id="5" name="Footer Placeholder 4"/>
          <p:cNvSpPr>
            <a:spLocks noGrp="1"/>
          </p:cNvSpPr>
          <p:nvPr>
            <p:ph type="ftr" sz="quarter" idx="11"/>
          </p:nvPr>
        </p:nvSpPr>
        <p:spPr/>
        <p:txBody>
          <a:bodyPr/>
          <a:lstStyle/>
          <a:p>
            <a:r>
              <a:rPr lang="en-US"/>
              <a:t>18CEO405 </a:t>
            </a:r>
            <a:endParaRPr lang="en-US" dirty="0"/>
          </a:p>
        </p:txBody>
      </p:sp>
      <p:sp>
        <p:nvSpPr>
          <p:cNvPr id="6" name="Slide Number Placeholder 5"/>
          <p:cNvSpPr>
            <a:spLocks noGrp="1"/>
          </p:cNvSpPr>
          <p:nvPr>
            <p:ph type="sldNum" sz="quarter" idx="12"/>
          </p:nvPr>
        </p:nvSpPr>
        <p:spPr/>
        <p:txBody>
          <a:bodyPr/>
          <a:lstStyle/>
          <a:p>
            <a:fld id="{7D26217B-22BD-4F27-BFB6-4C667AD9F2E9}" type="slidenum">
              <a:rPr lang="en-US" smtClean="0"/>
              <a:pPr/>
              <a:t>31</a:t>
            </a:fld>
            <a:endParaRPr lang="en-US" dirty="0"/>
          </a:p>
        </p:txBody>
      </p:sp>
      <p:pic>
        <p:nvPicPr>
          <p:cNvPr id="88066" name="Picture 2" descr="The Effects of Air Pollutants on Vegetation and the Role of Vegetation in  Reducing Atmospheric Pollution | IntechOpen"/>
          <p:cNvPicPr>
            <a:picLocks noChangeAspect="1" noChangeArrowheads="1"/>
          </p:cNvPicPr>
          <p:nvPr/>
        </p:nvPicPr>
        <p:blipFill>
          <a:blip r:embed="rId2"/>
          <a:srcRect/>
          <a:stretch>
            <a:fillRect/>
          </a:stretch>
        </p:blipFill>
        <p:spPr bwMode="auto">
          <a:xfrm>
            <a:off x="0" y="1500174"/>
            <a:ext cx="8817506" cy="5044631"/>
          </a:xfrm>
          <a:prstGeom prst="rect">
            <a:avLst/>
          </a:prstGeom>
          <a:noFill/>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0"/>
            <a:ext cx="91440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b="1" dirty="0">
                <a:latin typeface="Century Gothic" pitchFamily="34" charset="0"/>
              </a:rPr>
              <a:t>S3-SLO1- Adverse effects of pollutants</a:t>
            </a:r>
            <a:endParaRPr lang="en-US" sz="3600" dirty="0">
              <a:solidFill>
                <a:srgbClr val="FF0000"/>
              </a:solidFill>
            </a:endParaRPr>
          </a:p>
        </p:txBody>
      </p:sp>
      <p:sp>
        <p:nvSpPr>
          <p:cNvPr id="5" name="Rectangle 4"/>
          <p:cNvSpPr/>
          <p:nvPr/>
        </p:nvSpPr>
        <p:spPr>
          <a:xfrm>
            <a:off x="41512" y="1121391"/>
            <a:ext cx="9060976" cy="3693319"/>
          </a:xfrm>
          <a:prstGeom prst="rect">
            <a:avLst/>
          </a:prstGeom>
        </p:spPr>
        <p:txBody>
          <a:bodyPr wrap="square">
            <a:spAutoFit/>
          </a:bodyPr>
          <a:lstStyle/>
          <a:p>
            <a:pPr algn="just">
              <a:lnSpc>
                <a:spcPct val="150000"/>
              </a:lnSpc>
              <a:buBlip>
                <a:blip r:embed="rId3"/>
              </a:buBlip>
            </a:pPr>
            <a:r>
              <a:rPr lang="en-US" sz="2000" b="1" dirty="0">
                <a:solidFill>
                  <a:srgbClr val="002060"/>
                </a:solidFill>
                <a:latin typeface="Century Gothic" pitchFamily="34" charset="0"/>
              </a:rPr>
              <a:t>Diseases: In humans, drinking or consuming polluted water in any way has many disastrous effects on our health. It causes typhoid, cholera etc.,</a:t>
            </a:r>
          </a:p>
          <a:p>
            <a:pPr algn="just">
              <a:lnSpc>
                <a:spcPct val="150000"/>
              </a:lnSpc>
              <a:buBlip>
                <a:blip r:embed="rId3"/>
              </a:buBlip>
            </a:pPr>
            <a:endParaRPr lang="en-US" sz="2000" b="1" dirty="0">
              <a:solidFill>
                <a:srgbClr val="002060"/>
              </a:solidFill>
              <a:latin typeface="Century Gothic" pitchFamily="34" charset="0"/>
            </a:endParaRPr>
          </a:p>
          <a:p>
            <a:pPr algn="just">
              <a:lnSpc>
                <a:spcPct val="150000"/>
              </a:lnSpc>
              <a:buBlip>
                <a:blip r:embed="rId3"/>
              </a:buBlip>
            </a:pPr>
            <a:r>
              <a:rPr lang="en-US" sz="2000" b="1" dirty="0">
                <a:solidFill>
                  <a:srgbClr val="002060"/>
                </a:solidFill>
                <a:latin typeface="Century Gothic" pitchFamily="34" charset="0"/>
              </a:rPr>
              <a:t>Destruction of Ecosystems: These are extremely dynamic and respond to even small changes in the environment. Water pollution can cause an entire ecosystem to collapse if left unchecked.</a:t>
            </a:r>
          </a:p>
          <a:p>
            <a:pPr algn="just"/>
            <a:endParaRPr lang="en-US" sz="2400" dirty="0">
              <a:solidFill>
                <a:srgbClr val="0B0B0B"/>
              </a:solidFill>
            </a:endParaRPr>
          </a:p>
        </p:txBody>
      </p:sp>
      <p:sp>
        <p:nvSpPr>
          <p:cNvPr id="3" name="Slide Number Placeholder 2"/>
          <p:cNvSpPr>
            <a:spLocks noGrp="1"/>
          </p:cNvSpPr>
          <p:nvPr>
            <p:ph type="sldNum" sz="quarter" idx="12"/>
          </p:nvPr>
        </p:nvSpPr>
        <p:spPr/>
        <p:txBody>
          <a:bodyPr/>
          <a:lstStyle/>
          <a:p>
            <a:fld id="{7D26217B-22BD-4F27-BFB6-4C667AD9F2E9}" type="slidenum">
              <a:rPr lang="en-US" smtClean="0"/>
              <a:pPr/>
              <a:t>32</a:t>
            </a:fld>
            <a:endParaRPr lang="en-US" dirty="0"/>
          </a:p>
        </p:txBody>
      </p:sp>
      <p:sp>
        <p:nvSpPr>
          <p:cNvPr id="7" name="Footer Placeholder 6"/>
          <p:cNvSpPr>
            <a:spLocks noGrp="1"/>
          </p:cNvSpPr>
          <p:nvPr>
            <p:ph type="ftr" sz="quarter" idx="11"/>
          </p:nvPr>
        </p:nvSpPr>
        <p:spPr/>
        <p:txBody>
          <a:bodyPr/>
          <a:lstStyle/>
          <a:p>
            <a:r>
              <a:rPr lang="en-US" dirty="0"/>
              <a:t>18CEO405 </a:t>
            </a:r>
          </a:p>
        </p:txBody>
      </p:sp>
      <p:sp>
        <p:nvSpPr>
          <p:cNvPr id="9" name="Date Placeholder 8"/>
          <p:cNvSpPr>
            <a:spLocks noGrp="1"/>
          </p:cNvSpPr>
          <p:nvPr>
            <p:ph type="dt" sz="half" idx="10"/>
          </p:nvPr>
        </p:nvSpPr>
        <p:spPr/>
        <p:txBody>
          <a:bodyPr/>
          <a:lstStyle/>
          <a:p>
            <a:r>
              <a:rPr lang="en-US"/>
              <a:t>07/30/2020</a:t>
            </a:r>
            <a:endParaRPr lang="en-US" dirty="0"/>
          </a:p>
        </p:txBody>
      </p:sp>
    </p:spTree>
    <p:extLst>
      <p:ext uri="{BB962C8B-B14F-4D97-AF65-F5344CB8AC3E}">
        <p14:creationId xmlns:p14="http://schemas.microsoft.com/office/powerpoint/2010/main" val="423736485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295400"/>
            <a:ext cx="9144000" cy="4662815"/>
          </a:xfrm>
          <a:prstGeom prst="rect">
            <a:avLst/>
          </a:prstGeom>
        </p:spPr>
        <p:txBody>
          <a:bodyPr wrap="square">
            <a:spAutoFit/>
          </a:bodyPr>
          <a:lstStyle/>
          <a:p>
            <a:pPr algn="just">
              <a:lnSpc>
                <a:spcPct val="150000"/>
              </a:lnSpc>
              <a:buBlip>
                <a:blip r:embed="rId2"/>
              </a:buBlip>
            </a:pPr>
            <a:r>
              <a:rPr lang="en-US" sz="2200" b="1" dirty="0">
                <a:solidFill>
                  <a:srgbClr val="002060"/>
                </a:solidFill>
                <a:latin typeface="Century Gothic" pitchFamily="34" charset="0"/>
              </a:rPr>
              <a:t>Eutrophication: Chemicals in a water body, encourage the growth of algae. These algae form a layer on top of the pond or lake. Bacteria feed on this algae and this decreases the amount of oxygen in the water body, severely affecting the aquatic life there.</a:t>
            </a:r>
          </a:p>
          <a:p>
            <a:pPr algn="just">
              <a:lnSpc>
                <a:spcPct val="150000"/>
              </a:lnSpc>
              <a:buBlip>
                <a:blip r:embed="rId2"/>
              </a:buBlip>
            </a:pPr>
            <a:endParaRPr lang="en-US" sz="2200" b="1" dirty="0">
              <a:solidFill>
                <a:srgbClr val="002060"/>
              </a:solidFill>
              <a:latin typeface="Century Gothic" pitchFamily="34" charset="0"/>
            </a:endParaRPr>
          </a:p>
          <a:p>
            <a:pPr algn="just">
              <a:lnSpc>
                <a:spcPct val="150000"/>
              </a:lnSpc>
              <a:buBlip>
                <a:blip r:embed="rId2"/>
              </a:buBlip>
            </a:pPr>
            <a:r>
              <a:rPr lang="en-US" sz="2200" b="1" dirty="0">
                <a:solidFill>
                  <a:srgbClr val="002060"/>
                </a:solidFill>
                <a:latin typeface="Century Gothic" pitchFamily="34" charset="0"/>
              </a:rPr>
              <a:t>Effects the food chain: Disruption in food chains happens when toxins and pollutants in the water are consumed by</a:t>
            </a:r>
            <a:r>
              <a:rPr lang="en-US" sz="2200" b="1" dirty="0">
                <a:solidFill>
                  <a:srgbClr val="002060"/>
                </a:solidFill>
                <a:latin typeface="Century Gothic" pitchFamily="34" charset="0"/>
                <a:hlinkClick r:id="rId3"/>
              </a:rPr>
              <a:t> </a:t>
            </a:r>
            <a:r>
              <a:rPr lang="en-US" sz="2200" b="1" dirty="0">
                <a:solidFill>
                  <a:srgbClr val="002060"/>
                </a:solidFill>
                <a:latin typeface="Century Gothic" pitchFamily="34" charset="0"/>
              </a:rPr>
              <a:t>aquatic animals (fish, shellfish </a:t>
            </a:r>
            <a:r>
              <a:rPr lang="en-US" sz="2200" b="1" dirty="0" err="1">
                <a:solidFill>
                  <a:srgbClr val="002060"/>
                </a:solidFill>
                <a:latin typeface="Century Gothic" pitchFamily="34" charset="0"/>
              </a:rPr>
              <a:t>etc</a:t>
            </a:r>
            <a:r>
              <a:rPr lang="en-US" sz="2200" b="1" dirty="0">
                <a:solidFill>
                  <a:srgbClr val="002060"/>
                </a:solidFill>
                <a:latin typeface="Century Gothic" pitchFamily="34" charset="0"/>
              </a:rPr>
              <a:t>) which are then consumed by humans.</a:t>
            </a:r>
          </a:p>
        </p:txBody>
      </p:sp>
      <p:sp>
        <p:nvSpPr>
          <p:cNvPr id="5" name="Title 1"/>
          <p:cNvSpPr txBox="1">
            <a:spLocks/>
          </p:cNvSpPr>
          <p:nvPr/>
        </p:nvSpPr>
        <p:spPr>
          <a:xfrm>
            <a:off x="0" y="0"/>
            <a:ext cx="91440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b="1" dirty="0">
                <a:latin typeface="Century Gothic" pitchFamily="34" charset="0"/>
              </a:rPr>
              <a:t>S3-SLO1- Adverse effects of pollutants</a:t>
            </a:r>
            <a:endParaRPr lang="en-US" sz="3600" dirty="0">
              <a:solidFill>
                <a:srgbClr val="FF0000"/>
              </a:solidFill>
            </a:endParaRPr>
          </a:p>
        </p:txBody>
      </p:sp>
      <p:sp>
        <p:nvSpPr>
          <p:cNvPr id="3" name="Slide Number Placeholder 2"/>
          <p:cNvSpPr>
            <a:spLocks noGrp="1"/>
          </p:cNvSpPr>
          <p:nvPr>
            <p:ph type="sldNum" sz="quarter" idx="12"/>
          </p:nvPr>
        </p:nvSpPr>
        <p:spPr/>
        <p:txBody>
          <a:bodyPr/>
          <a:lstStyle/>
          <a:p>
            <a:fld id="{7D26217B-22BD-4F27-BFB6-4C667AD9F2E9}" type="slidenum">
              <a:rPr lang="en-US" smtClean="0"/>
              <a:pPr/>
              <a:t>33</a:t>
            </a:fld>
            <a:endParaRPr lang="en-US" dirty="0"/>
          </a:p>
        </p:txBody>
      </p:sp>
      <p:sp>
        <p:nvSpPr>
          <p:cNvPr id="7" name="Footer Placeholder 6"/>
          <p:cNvSpPr>
            <a:spLocks noGrp="1"/>
          </p:cNvSpPr>
          <p:nvPr>
            <p:ph type="ftr" sz="quarter" idx="11"/>
          </p:nvPr>
        </p:nvSpPr>
        <p:spPr/>
        <p:txBody>
          <a:bodyPr/>
          <a:lstStyle/>
          <a:p>
            <a:r>
              <a:rPr lang="en-US" dirty="0"/>
              <a:t>18CEO405 </a:t>
            </a:r>
          </a:p>
        </p:txBody>
      </p:sp>
      <p:sp>
        <p:nvSpPr>
          <p:cNvPr id="9" name="Date Placeholder 8"/>
          <p:cNvSpPr>
            <a:spLocks noGrp="1"/>
          </p:cNvSpPr>
          <p:nvPr>
            <p:ph type="dt" sz="half" idx="10"/>
          </p:nvPr>
        </p:nvSpPr>
        <p:spPr/>
        <p:txBody>
          <a:bodyPr/>
          <a:lstStyle/>
          <a:p>
            <a:r>
              <a:rPr lang="en-US"/>
              <a:t>07/30/2020</a:t>
            </a:r>
            <a:endParaRPr lang="en-US" dirty="0"/>
          </a:p>
        </p:txBody>
      </p:sp>
    </p:spTree>
    <p:extLst>
      <p:ext uri="{BB962C8B-B14F-4D97-AF65-F5344CB8AC3E}">
        <p14:creationId xmlns:p14="http://schemas.microsoft.com/office/powerpoint/2010/main" val="330012157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2"/>
          <a:srcRect l="27526" t="21875" r="27965" b="6250"/>
          <a:stretch>
            <a:fillRect/>
          </a:stretch>
        </p:blipFill>
        <p:spPr bwMode="auto">
          <a:xfrm>
            <a:off x="228600" y="685800"/>
            <a:ext cx="8708572" cy="5943600"/>
          </a:xfrm>
          <a:prstGeom prst="rect">
            <a:avLst/>
          </a:prstGeom>
          <a:noFill/>
          <a:ln w="9525">
            <a:noFill/>
            <a:miter lim="800000"/>
            <a:headEnd/>
            <a:tailEnd/>
          </a:ln>
          <a:effectLst/>
        </p:spPr>
      </p:pic>
      <p:sp>
        <p:nvSpPr>
          <p:cNvPr id="5" name="Title 1"/>
          <p:cNvSpPr txBox="1">
            <a:spLocks/>
          </p:cNvSpPr>
          <p:nvPr/>
        </p:nvSpPr>
        <p:spPr>
          <a:xfrm>
            <a:off x="0" y="0"/>
            <a:ext cx="9144000" cy="6858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b="1" dirty="0">
                <a:latin typeface="Century Gothic" pitchFamily="34" charset="0"/>
              </a:rPr>
              <a:t>S3-SLO1- Adverse effects of pollutants</a:t>
            </a:r>
            <a:endParaRPr lang="en-US" sz="3600" dirty="0">
              <a:solidFill>
                <a:srgbClr val="FF0000"/>
              </a:solidFill>
            </a:endParaRPr>
          </a:p>
        </p:txBody>
      </p:sp>
      <p:sp>
        <p:nvSpPr>
          <p:cNvPr id="7" name="Slide Number Placeholder 6"/>
          <p:cNvSpPr>
            <a:spLocks noGrp="1"/>
          </p:cNvSpPr>
          <p:nvPr>
            <p:ph type="sldNum" sz="quarter" idx="12"/>
          </p:nvPr>
        </p:nvSpPr>
        <p:spPr/>
        <p:txBody>
          <a:bodyPr/>
          <a:lstStyle/>
          <a:p>
            <a:fld id="{7D26217B-22BD-4F27-BFB6-4C667AD9F2E9}" type="slidenum">
              <a:rPr lang="en-US" smtClean="0"/>
              <a:pPr/>
              <a:t>34</a:t>
            </a:fld>
            <a:endParaRPr lang="en-US" dirty="0"/>
          </a:p>
        </p:txBody>
      </p:sp>
      <p:sp>
        <p:nvSpPr>
          <p:cNvPr id="6" name="Footer Placeholder 5"/>
          <p:cNvSpPr>
            <a:spLocks noGrp="1"/>
          </p:cNvSpPr>
          <p:nvPr>
            <p:ph type="ftr" sz="quarter" idx="11"/>
          </p:nvPr>
        </p:nvSpPr>
        <p:spPr/>
        <p:txBody>
          <a:bodyPr/>
          <a:lstStyle/>
          <a:p>
            <a:r>
              <a:rPr lang="en-US"/>
              <a:t>18CEO405 </a:t>
            </a:r>
            <a:endParaRPr lang="en-US" dirty="0"/>
          </a:p>
        </p:txBody>
      </p:sp>
      <p:sp>
        <p:nvSpPr>
          <p:cNvPr id="9" name="Date Placeholder 8"/>
          <p:cNvSpPr>
            <a:spLocks noGrp="1"/>
          </p:cNvSpPr>
          <p:nvPr>
            <p:ph type="dt" sz="half" idx="10"/>
          </p:nvPr>
        </p:nvSpPr>
        <p:spPr/>
        <p:txBody>
          <a:bodyPr/>
          <a:lstStyle/>
          <a:p>
            <a:r>
              <a:rPr lang="en-US"/>
              <a:t>07/30/2020</a:t>
            </a:r>
            <a:endParaRPr lang="en-US" dirty="0"/>
          </a:p>
        </p:txBody>
      </p:sp>
    </p:spTree>
    <p:extLst>
      <p:ext uri="{BB962C8B-B14F-4D97-AF65-F5344CB8AC3E}">
        <p14:creationId xmlns:p14="http://schemas.microsoft.com/office/powerpoint/2010/main" val="25677543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0"/>
            <a:ext cx="9144000" cy="1143000"/>
          </a:xfrm>
          <a:prstGeom prst="rect">
            <a:avLst/>
          </a:prstGeom>
        </p:spPr>
        <p:txBody>
          <a:bodyPr vert="horz" lIns="91440" tIns="45720" rIns="91440" bIns="45720" rtlCol="0" anchor="ctr">
            <a:normAutofit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b="1" dirty="0">
                <a:latin typeface="Century Gothic" pitchFamily="34" charset="0"/>
              </a:rPr>
              <a:t>S3-SLO2- Principles of pollution assessment</a:t>
            </a:r>
          </a:p>
        </p:txBody>
      </p:sp>
      <p:sp>
        <p:nvSpPr>
          <p:cNvPr id="5" name="Rectangle 4"/>
          <p:cNvSpPr/>
          <p:nvPr/>
        </p:nvSpPr>
        <p:spPr>
          <a:xfrm>
            <a:off x="32982" y="1143000"/>
            <a:ext cx="9111018" cy="6555641"/>
          </a:xfrm>
          <a:prstGeom prst="rect">
            <a:avLst/>
          </a:prstGeom>
        </p:spPr>
        <p:txBody>
          <a:bodyPr wrap="square">
            <a:spAutoFit/>
          </a:bodyPr>
          <a:lstStyle/>
          <a:p>
            <a:pPr algn="just">
              <a:lnSpc>
                <a:spcPct val="150000"/>
              </a:lnSpc>
              <a:buBlip>
                <a:blip r:embed="rId2"/>
              </a:buBlip>
            </a:pPr>
            <a:r>
              <a:rPr lang="en-US" sz="2400" b="1" dirty="0">
                <a:solidFill>
                  <a:srgbClr val="002060"/>
                </a:solidFill>
                <a:latin typeface="Century Gothic" pitchFamily="34" charset="0"/>
              </a:rPr>
              <a:t>Pollution assessment is the systematic identification and evaluation of the potential impacts(effects) of proposed projects, plans, programs or legislative actions relative to the physical- chemical, biological, cultural and socioeconomic components of the total environment. It is classify into the following categories</a:t>
            </a:r>
          </a:p>
          <a:p>
            <a:pPr marL="457200" indent="-457200" algn="just">
              <a:lnSpc>
                <a:spcPct val="150000"/>
              </a:lnSpc>
              <a:buBlip>
                <a:blip r:embed="rId2"/>
              </a:buBlip>
            </a:pPr>
            <a:r>
              <a:rPr lang="en-US" sz="2400" b="1" dirty="0">
                <a:solidFill>
                  <a:srgbClr val="002060"/>
                </a:solidFill>
                <a:latin typeface="Century Gothic" pitchFamily="34" charset="0"/>
              </a:rPr>
              <a:t>Physical Assessment</a:t>
            </a:r>
          </a:p>
          <a:p>
            <a:pPr marL="457200" indent="-457200" algn="just">
              <a:lnSpc>
                <a:spcPct val="150000"/>
              </a:lnSpc>
              <a:buBlip>
                <a:blip r:embed="rId2"/>
              </a:buBlip>
            </a:pPr>
            <a:r>
              <a:rPr lang="en-US" sz="2400" b="1" dirty="0">
                <a:solidFill>
                  <a:srgbClr val="002060"/>
                </a:solidFill>
                <a:latin typeface="Century Gothic" pitchFamily="34" charset="0"/>
              </a:rPr>
              <a:t>Chemical Assessment &amp;</a:t>
            </a:r>
          </a:p>
          <a:p>
            <a:pPr marL="457200" indent="-457200" algn="just">
              <a:lnSpc>
                <a:spcPct val="150000"/>
              </a:lnSpc>
              <a:buBlip>
                <a:blip r:embed="rId2"/>
              </a:buBlip>
            </a:pPr>
            <a:r>
              <a:rPr lang="en-US" sz="2400" b="1" dirty="0">
                <a:solidFill>
                  <a:srgbClr val="002060"/>
                </a:solidFill>
                <a:latin typeface="Century Gothic" pitchFamily="34" charset="0"/>
              </a:rPr>
              <a:t>Biological Assessment</a:t>
            </a:r>
          </a:p>
          <a:p>
            <a:pPr algn="just"/>
            <a:endParaRPr lang="en-US" sz="3200" dirty="0">
              <a:solidFill>
                <a:srgbClr val="000000"/>
              </a:solidFill>
            </a:endParaRPr>
          </a:p>
          <a:p>
            <a:pPr algn="just"/>
            <a:endParaRPr lang="en-US" sz="3200" dirty="0"/>
          </a:p>
          <a:p>
            <a:endParaRPr lang="en-US" sz="3200" dirty="0"/>
          </a:p>
        </p:txBody>
      </p:sp>
      <p:sp>
        <p:nvSpPr>
          <p:cNvPr id="3" name="Slide Number Placeholder 2"/>
          <p:cNvSpPr>
            <a:spLocks noGrp="1"/>
          </p:cNvSpPr>
          <p:nvPr>
            <p:ph type="sldNum" sz="quarter" idx="12"/>
          </p:nvPr>
        </p:nvSpPr>
        <p:spPr/>
        <p:txBody>
          <a:bodyPr/>
          <a:lstStyle/>
          <a:p>
            <a:fld id="{7D26217B-22BD-4F27-BFB6-4C667AD9F2E9}" type="slidenum">
              <a:rPr lang="en-US" smtClean="0"/>
              <a:pPr/>
              <a:t>35</a:t>
            </a:fld>
            <a:endParaRPr lang="en-US" dirty="0"/>
          </a:p>
        </p:txBody>
      </p:sp>
      <p:sp>
        <p:nvSpPr>
          <p:cNvPr id="7" name="Footer Placeholder 6"/>
          <p:cNvSpPr>
            <a:spLocks noGrp="1"/>
          </p:cNvSpPr>
          <p:nvPr>
            <p:ph type="ftr" sz="quarter" idx="11"/>
          </p:nvPr>
        </p:nvSpPr>
        <p:spPr/>
        <p:txBody>
          <a:bodyPr/>
          <a:lstStyle/>
          <a:p>
            <a:r>
              <a:rPr lang="en-US"/>
              <a:t>18CEO405 </a:t>
            </a:r>
            <a:endParaRPr lang="en-US" dirty="0"/>
          </a:p>
        </p:txBody>
      </p:sp>
      <p:sp>
        <p:nvSpPr>
          <p:cNvPr id="9" name="Date Placeholder 8"/>
          <p:cNvSpPr>
            <a:spLocks noGrp="1"/>
          </p:cNvSpPr>
          <p:nvPr>
            <p:ph type="dt" sz="half" idx="10"/>
          </p:nvPr>
        </p:nvSpPr>
        <p:spPr/>
        <p:txBody>
          <a:bodyPr/>
          <a:lstStyle/>
          <a:p>
            <a:r>
              <a:rPr lang="en-US"/>
              <a:t>07/30/2020</a:t>
            </a:r>
            <a:endParaRPr lang="en-US" dirty="0"/>
          </a:p>
        </p:txBody>
      </p:sp>
    </p:spTree>
    <p:extLst>
      <p:ext uri="{BB962C8B-B14F-4D97-AF65-F5344CB8AC3E}">
        <p14:creationId xmlns:p14="http://schemas.microsoft.com/office/powerpoint/2010/main" val="31677645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0"/>
            <a:ext cx="9144000" cy="1143000"/>
          </a:xfrm>
          <a:prstGeom prst="rect">
            <a:avLst/>
          </a:prstGeom>
        </p:spPr>
        <p:txBody>
          <a:bodyPr vert="horz" lIns="91440" tIns="45720" rIns="91440" bIns="45720" rtlCol="0" anchor="ctr">
            <a:normAutofit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b="1" dirty="0">
                <a:latin typeface="Century Gothic" pitchFamily="34" charset="0"/>
              </a:rPr>
              <a:t>S3-SLO2- Principles of pollution assessment</a:t>
            </a:r>
          </a:p>
        </p:txBody>
      </p:sp>
      <p:sp>
        <p:nvSpPr>
          <p:cNvPr id="3" name="Slide Number Placeholder 2"/>
          <p:cNvSpPr>
            <a:spLocks noGrp="1"/>
          </p:cNvSpPr>
          <p:nvPr>
            <p:ph type="sldNum" sz="quarter" idx="12"/>
          </p:nvPr>
        </p:nvSpPr>
        <p:spPr/>
        <p:txBody>
          <a:bodyPr/>
          <a:lstStyle/>
          <a:p>
            <a:fld id="{7D26217B-22BD-4F27-BFB6-4C667AD9F2E9}" type="slidenum">
              <a:rPr lang="en-US" smtClean="0"/>
              <a:pPr/>
              <a:t>36</a:t>
            </a:fld>
            <a:endParaRPr lang="en-US" dirty="0"/>
          </a:p>
        </p:txBody>
      </p:sp>
      <p:sp>
        <p:nvSpPr>
          <p:cNvPr id="7" name="Footer Placeholder 6"/>
          <p:cNvSpPr>
            <a:spLocks noGrp="1"/>
          </p:cNvSpPr>
          <p:nvPr>
            <p:ph type="ftr" sz="quarter" idx="11"/>
          </p:nvPr>
        </p:nvSpPr>
        <p:spPr/>
        <p:txBody>
          <a:bodyPr/>
          <a:lstStyle/>
          <a:p>
            <a:r>
              <a:rPr lang="en-US"/>
              <a:t>18CEO405 </a:t>
            </a:r>
            <a:endParaRPr lang="en-US" dirty="0"/>
          </a:p>
        </p:txBody>
      </p:sp>
      <p:sp>
        <p:nvSpPr>
          <p:cNvPr id="9" name="Date Placeholder 8"/>
          <p:cNvSpPr>
            <a:spLocks noGrp="1"/>
          </p:cNvSpPr>
          <p:nvPr>
            <p:ph type="dt" sz="half" idx="10"/>
          </p:nvPr>
        </p:nvSpPr>
        <p:spPr/>
        <p:txBody>
          <a:bodyPr/>
          <a:lstStyle/>
          <a:p>
            <a:r>
              <a:rPr lang="en-US"/>
              <a:t>07/30/2020</a:t>
            </a:r>
            <a:endParaRPr lang="en-US" dirty="0"/>
          </a:p>
        </p:txBody>
      </p:sp>
      <p:pic>
        <p:nvPicPr>
          <p:cNvPr id="1026" name="Picture 2" descr="Water | Free Full-Text | Modification of the Water Quality Index (WQI)  Process for Simple Calculation Using the Multi-Criteria Decision-Making  (MCDM) Method: A Review | HTML"/>
          <p:cNvPicPr>
            <a:picLocks noChangeAspect="1" noChangeArrowheads="1"/>
          </p:cNvPicPr>
          <p:nvPr/>
        </p:nvPicPr>
        <p:blipFill>
          <a:blip r:embed="rId2" cstate="print"/>
          <a:srcRect/>
          <a:stretch>
            <a:fillRect/>
          </a:stretch>
        </p:blipFill>
        <p:spPr bwMode="auto">
          <a:xfrm>
            <a:off x="236008" y="1071546"/>
            <a:ext cx="8622272" cy="4714908"/>
          </a:xfrm>
          <a:prstGeom prst="rect">
            <a:avLst/>
          </a:prstGeom>
          <a:noFill/>
        </p:spPr>
      </p:pic>
    </p:spTree>
    <p:extLst>
      <p:ext uri="{BB962C8B-B14F-4D97-AF65-F5344CB8AC3E}">
        <p14:creationId xmlns:p14="http://schemas.microsoft.com/office/powerpoint/2010/main" val="316776458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latin typeface="Century Gothic" pitchFamily="34" charset="0"/>
              </a:rPr>
              <a:t>S3-SLO2- Principles of pollution assessment</a:t>
            </a:r>
          </a:p>
        </p:txBody>
      </p:sp>
      <p:sp>
        <p:nvSpPr>
          <p:cNvPr id="3" name="Content Placeholder 2"/>
          <p:cNvSpPr>
            <a:spLocks noGrp="1"/>
          </p:cNvSpPr>
          <p:nvPr>
            <p:ph idx="1"/>
          </p:nvPr>
        </p:nvSpPr>
        <p:spPr/>
        <p:txBody>
          <a:bodyPr/>
          <a:lstStyle/>
          <a:p>
            <a:endParaRPr lang="en-IN"/>
          </a:p>
        </p:txBody>
      </p:sp>
      <p:sp>
        <p:nvSpPr>
          <p:cNvPr id="4" name="Date Placeholder 3"/>
          <p:cNvSpPr>
            <a:spLocks noGrp="1"/>
          </p:cNvSpPr>
          <p:nvPr>
            <p:ph type="dt" sz="half" idx="10"/>
          </p:nvPr>
        </p:nvSpPr>
        <p:spPr/>
        <p:txBody>
          <a:bodyPr/>
          <a:lstStyle/>
          <a:p>
            <a:r>
              <a:rPr lang="en-US"/>
              <a:t>07/30/2020</a:t>
            </a:r>
            <a:endParaRPr lang="en-US" dirty="0"/>
          </a:p>
        </p:txBody>
      </p:sp>
      <p:sp>
        <p:nvSpPr>
          <p:cNvPr id="5" name="Footer Placeholder 4"/>
          <p:cNvSpPr>
            <a:spLocks noGrp="1"/>
          </p:cNvSpPr>
          <p:nvPr>
            <p:ph type="ftr" sz="quarter" idx="11"/>
          </p:nvPr>
        </p:nvSpPr>
        <p:spPr/>
        <p:txBody>
          <a:bodyPr/>
          <a:lstStyle/>
          <a:p>
            <a:r>
              <a:rPr lang="en-US"/>
              <a:t>18CEO405 </a:t>
            </a:r>
            <a:endParaRPr lang="en-US" dirty="0"/>
          </a:p>
        </p:txBody>
      </p:sp>
      <p:sp>
        <p:nvSpPr>
          <p:cNvPr id="6" name="Slide Number Placeholder 5"/>
          <p:cNvSpPr>
            <a:spLocks noGrp="1"/>
          </p:cNvSpPr>
          <p:nvPr>
            <p:ph type="sldNum" sz="quarter" idx="12"/>
          </p:nvPr>
        </p:nvSpPr>
        <p:spPr/>
        <p:txBody>
          <a:bodyPr/>
          <a:lstStyle/>
          <a:p>
            <a:fld id="{7D26217B-22BD-4F27-BFB6-4C667AD9F2E9}" type="slidenum">
              <a:rPr lang="en-US" smtClean="0"/>
              <a:pPr/>
              <a:t>37</a:t>
            </a:fld>
            <a:endParaRPr lang="en-US" dirty="0"/>
          </a:p>
        </p:txBody>
      </p:sp>
      <p:pic>
        <p:nvPicPr>
          <p:cNvPr id="89090" name="Picture 2" descr="4 Quality of Water – Environmental Engineering – Dev Guis"/>
          <p:cNvPicPr>
            <a:picLocks noChangeAspect="1" noChangeArrowheads="1"/>
          </p:cNvPicPr>
          <p:nvPr/>
        </p:nvPicPr>
        <p:blipFill>
          <a:blip r:embed="rId2"/>
          <a:srcRect/>
          <a:stretch>
            <a:fillRect/>
          </a:stretch>
        </p:blipFill>
        <p:spPr bwMode="auto">
          <a:xfrm>
            <a:off x="214282" y="1428736"/>
            <a:ext cx="8688334" cy="5231042"/>
          </a:xfrm>
          <a:prstGeom prst="rect">
            <a:avLst/>
          </a:prstGeom>
          <a:noFill/>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0"/>
            <a:ext cx="9144000" cy="1143000"/>
          </a:xfrm>
          <a:prstGeom prst="rect">
            <a:avLst/>
          </a:prstGeom>
        </p:spPr>
        <p:txBody>
          <a:bodyPr vert="horz" lIns="91440" tIns="45720" rIns="91440" bIns="45720" rtlCol="0" anchor="ctr">
            <a:normAutofit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b="1" dirty="0">
                <a:latin typeface="Century Gothic" pitchFamily="34" charset="0"/>
              </a:rPr>
              <a:t>S4-SLO1- Terms and Definitions in wastewater</a:t>
            </a:r>
          </a:p>
        </p:txBody>
      </p:sp>
      <p:sp>
        <p:nvSpPr>
          <p:cNvPr id="5" name="Rectangle 4"/>
          <p:cNvSpPr/>
          <p:nvPr/>
        </p:nvSpPr>
        <p:spPr>
          <a:xfrm>
            <a:off x="0" y="990600"/>
            <a:ext cx="9144000" cy="8504892"/>
          </a:xfrm>
          <a:prstGeom prst="rect">
            <a:avLst/>
          </a:prstGeom>
        </p:spPr>
        <p:txBody>
          <a:bodyPr wrap="square">
            <a:spAutoFit/>
          </a:bodyPr>
          <a:lstStyle/>
          <a:p>
            <a:pPr algn="just">
              <a:lnSpc>
                <a:spcPct val="150000"/>
              </a:lnSpc>
              <a:spcBef>
                <a:spcPts val="100"/>
              </a:spcBef>
              <a:spcAft>
                <a:spcPts val="300"/>
              </a:spcAft>
              <a:buBlip>
                <a:blip r:embed="rId2"/>
              </a:buBlip>
            </a:pPr>
            <a:r>
              <a:rPr lang="en-US" sz="2400" b="1" dirty="0">
                <a:solidFill>
                  <a:srgbClr val="C00000"/>
                </a:solidFill>
                <a:latin typeface="Century Gothic" pitchFamily="34" charset="0"/>
              </a:rPr>
              <a:t>Wastewater: </a:t>
            </a:r>
            <a:r>
              <a:rPr lang="en-US" sz="2400" b="1" dirty="0">
                <a:solidFill>
                  <a:srgbClr val="002060"/>
                </a:solidFill>
                <a:latin typeface="Century Gothic" pitchFamily="34" charset="0"/>
              </a:rPr>
              <a:t>The term wastewater includes both organic and inorganic constituents, in soluble or suspended form, and mineral content of liquid waste carried through liquid media. </a:t>
            </a:r>
          </a:p>
          <a:p>
            <a:pPr algn="just">
              <a:lnSpc>
                <a:spcPct val="150000"/>
              </a:lnSpc>
              <a:spcBef>
                <a:spcPts val="100"/>
              </a:spcBef>
              <a:spcAft>
                <a:spcPts val="300"/>
              </a:spcAft>
              <a:buBlip>
                <a:blip r:embed="rId2"/>
              </a:buBlip>
            </a:pPr>
            <a:r>
              <a:rPr lang="en-US" sz="2400" b="1" dirty="0">
                <a:solidFill>
                  <a:srgbClr val="002060"/>
                </a:solidFill>
                <a:latin typeface="Century Gothic" pitchFamily="34" charset="0"/>
              </a:rPr>
              <a:t>Generally the </a:t>
            </a:r>
            <a:r>
              <a:rPr lang="en-US" sz="2400" b="1" dirty="0">
                <a:solidFill>
                  <a:srgbClr val="C00000"/>
                </a:solidFill>
                <a:latin typeface="Century Gothic" pitchFamily="34" charset="0"/>
              </a:rPr>
              <a:t>organic portion of the wastewater </a:t>
            </a:r>
            <a:r>
              <a:rPr lang="en-US" sz="2400" b="1" dirty="0">
                <a:solidFill>
                  <a:srgbClr val="002060"/>
                </a:solidFill>
                <a:latin typeface="Century Gothic" pitchFamily="34" charset="0"/>
              </a:rPr>
              <a:t>undergoes </a:t>
            </a:r>
            <a:r>
              <a:rPr lang="en-US" sz="2400" b="1" dirty="0">
                <a:solidFill>
                  <a:srgbClr val="C00000"/>
                </a:solidFill>
                <a:latin typeface="Century Gothic" pitchFamily="34" charset="0"/>
              </a:rPr>
              <a:t>biological decompositions </a:t>
            </a:r>
            <a:r>
              <a:rPr lang="en-US" sz="2400" b="1" dirty="0">
                <a:solidFill>
                  <a:srgbClr val="002060"/>
                </a:solidFill>
                <a:latin typeface="Century Gothic" pitchFamily="34" charset="0"/>
              </a:rPr>
              <a:t>and the mineral matter may combine with water to form dissolved solids. </a:t>
            </a:r>
          </a:p>
          <a:p>
            <a:pPr algn="just">
              <a:lnSpc>
                <a:spcPct val="150000"/>
              </a:lnSpc>
              <a:spcBef>
                <a:spcPts val="100"/>
              </a:spcBef>
              <a:spcAft>
                <a:spcPts val="300"/>
              </a:spcAft>
              <a:buBlip>
                <a:blip r:embed="rId2"/>
              </a:buBlip>
            </a:pPr>
            <a:r>
              <a:rPr lang="en-US" sz="2400" b="1" dirty="0" err="1">
                <a:solidFill>
                  <a:srgbClr val="C00000"/>
                </a:solidFill>
                <a:latin typeface="Century Gothic" pitchFamily="34" charset="0"/>
              </a:rPr>
              <a:t>Stormwater</a:t>
            </a:r>
            <a:r>
              <a:rPr lang="en-US" sz="2400" b="1" dirty="0">
                <a:solidFill>
                  <a:srgbClr val="C00000"/>
                </a:solidFill>
                <a:latin typeface="Century Gothic" pitchFamily="34" charset="0"/>
              </a:rPr>
              <a:t>: </a:t>
            </a:r>
            <a:r>
              <a:rPr lang="en-US" sz="2400" b="1" dirty="0">
                <a:solidFill>
                  <a:srgbClr val="002060"/>
                </a:solidFill>
                <a:latin typeface="Century Gothic" pitchFamily="34" charset="0"/>
              </a:rPr>
              <a:t>It indicates the rain water of the locality.</a:t>
            </a:r>
          </a:p>
          <a:p>
            <a:pPr algn="just">
              <a:lnSpc>
                <a:spcPct val="150000"/>
              </a:lnSpc>
              <a:spcBef>
                <a:spcPts val="100"/>
              </a:spcBef>
              <a:spcAft>
                <a:spcPts val="300"/>
              </a:spcAft>
              <a:buBlip>
                <a:blip r:embed="rId2"/>
              </a:buBlip>
            </a:pPr>
            <a:r>
              <a:rPr lang="en-US" sz="2400" b="1" dirty="0">
                <a:solidFill>
                  <a:srgbClr val="002060"/>
                </a:solidFill>
                <a:latin typeface="Century Gothic" pitchFamily="34" charset="0"/>
              </a:rPr>
              <a:t>Night Soil: It is a term used to indicate the human and animal excreta. </a:t>
            </a:r>
          </a:p>
          <a:p>
            <a:pPr algn="just">
              <a:spcBef>
                <a:spcPts val="100"/>
              </a:spcBef>
              <a:spcAft>
                <a:spcPts val="300"/>
              </a:spcAft>
            </a:pPr>
            <a:endParaRPr lang="en-US" sz="3200" dirty="0"/>
          </a:p>
          <a:p>
            <a:pPr algn="just">
              <a:spcBef>
                <a:spcPts val="100"/>
              </a:spcBef>
              <a:spcAft>
                <a:spcPts val="300"/>
              </a:spcAft>
            </a:pPr>
            <a:r>
              <a:rPr lang="en-US" sz="3200" dirty="0"/>
              <a:t> </a:t>
            </a:r>
          </a:p>
          <a:p>
            <a:pPr algn="just">
              <a:spcBef>
                <a:spcPts val="100"/>
              </a:spcBef>
              <a:spcAft>
                <a:spcPts val="300"/>
              </a:spcAft>
            </a:pPr>
            <a:endParaRPr lang="en-US" sz="3200" dirty="0"/>
          </a:p>
          <a:p>
            <a:pPr algn="just">
              <a:spcBef>
                <a:spcPts val="100"/>
              </a:spcBef>
              <a:spcAft>
                <a:spcPts val="300"/>
              </a:spcAft>
            </a:pPr>
            <a:endParaRPr lang="en-US" sz="3200" dirty="0">
              <a:solidFill>
                <a:srgbClr val="FF0000"/>
              </a:solidFill>
            </a:endParaRPr>
          </a:p>
          <a:p>
            <a:pPr algn="just">
              <a:spcBef>
                <a:spcPts val="100"/>
              </a:spcBef>
              <a:spcAft>
                <a:spcPts val="300"/>
              </a:spcAft>
            </a:pPr>
            <a:endParaRPr lang="en-US" sz="3200" dirty="0"/>
          </a:p>
        </p:txBody>
      </p:sp>
      <p:sp>
        <p:nvSpPr>
          <p:cNvPr id="3" name="Slide Number Placeholder 2"/>
          <p:cNvSpPr>
            <a:spLocks noGrp="1"/>
          </p:cNvSpPr>
          <p:nvPr>
            <p:ph type="sldNum" sz="quarter" idx="12"/>
          </p:nvPr>
        </p:nvSpPr>
        <p:spPr/>
        <p:txBody>
          <a:bodyPr/>
          <a:lstStyle/>
          <a:p>
            <a:fld id="{7D26217B-22BD-4F27-BFB6-4C667AD9F2E9}" type="slidenum">
              <a:rPr lang="en-US" smtClean="0"/>
              <a:pPr/>
              <a:t>38</a:t>
            </a:fld>
            <a:endParaRPr lang="en-US" dirty="0"/>
          </a:p>
        </p:txBody>
      </p:sp>
      <p:sp>
        <p:nvSpPr>
          <p:cNvPr id="7" name="Footer Placeholder 6"/>
          <p:cNvSpPr>
            <a:spLocks noGrp="1"/>
          </p:cNvSpPr>
          <p:nvPr>
            <p:ph type="ftr" sz="quarter" idx="11"/>
          </p:nvPr>
        </p:nvSpPr>
        <p:spPr/>
        <p:txBody>
          <a:bodyPr/>
          <a:lstStyle/>
          <a:p>
            <a:r>
              <a:rPr lang="en-US"/>
              <a:t>18CEO405 </a:t>
            </a:r>
            <a:endParaRPr lang="en-US" dirty="0"/>
          </a:p>
        </p:txBody>
      </p:sp>
      <p:sp>
        <p:nvSpPr>
          <p:cNvPr id="9" name="Date Placeholder 8"/>
          <p:cNvSpPr>
            <a:spLocks noGrp="1"/>
          </p:cNvSpPr>
          <p:nvPr>
            <p:ph type="dt" sz="half" idx="10"/>
          </p:nvPr>
        </p:nvSpPr>
        <p:spPr/>
        <p:txBody>
          <a:bodyPr/>
          <a:lstStyle/>
          <a:p>
            <a:r>
              <a:rPr lang="en-US"/>
              <a:t>07/30/2020</a:t>
            </a:r>
            <a:endParaRPr lang="en-US" dirty="0"/>
          </a:p>
        </p:txBody>
      </p:sp>
    </p:spTree>
    <p:extLst>
      <p:ext uri="{BB962C8B-B14F-4D97-AF65-F5344CB8AC3E}">
        <p14:creationId xmlns:p14="http://schemas.microsoft.com/office/powerpoint/2010/main" val="298622595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990600"/>
            <a:ext cx="9144000" cy="7661072"/>
          </a:xfrm>
          <a:prstGeom prst="rect">
            <a:avLst/>
          </a:prstGeom>
        </p:spPr>
        <p:txBody>
          <a:bodyPr wrap="square">
            <a:spAutoFit/>
          </a:bodyPr>
          <a:lstStyle/>
          <a:p>
            <a:pPr algn="just">
              <a:lnSpc>
                <a:spcPct val="150000"/>
              </a:lnSpc>
              <a:spcBef>
                <a:spcPts val="100"/>
              </a:spcBef>
              <a:spcAft>
                <a:spcPts val="300"/>
              </a:spcAft>
              <a:buBlip>
                <a:blip r:embed="rId2"/>
              </a:buBlip>
            </a:pPr>
            <a:r>
              <a:rPr lang="en-US" sz="2400" b="1" dirty="0">
                <a:solidFill>
                  <a:srgbClr val="C00000"/>
                </a:solidFill>
                <a:latin typeface="Century Gothic" pitchFamily="34" charset="0"/>
              </a:rPr>
              <a:t>Industrial wastewater: </a:t>
            </a:r>
            <a:r>
              <a:rPr lang="en-US" sz="2400" b="1" dirty="0">
                <a:solidFill>
                  <a:srgbClr val="002060"/>
                </a:solidFill>
                <a:latin typeface="Century Gothic" pitchFamily="34" charset="0"/>
              </a:rPr>
              <a:t>It is the wastewater generated from the </a:t>
            </a:r>
            <a:r>
              <a:rPr lang="en-US" sz="2400" b="1" dirty="0">
                <a:solidFill>
                  <a:srgbClr val="C00000"/>
                </a:solidFill>
                <a:latin typeface="Century Gothic" pitchFamily="34" charset="0"/>
              </a:rPr>
              <a:t>industrial and commercial</a:t>
            </a:r>
            <a:r>
              <a:rPr lang="en-US" sz="2400" b="1" dirty="0">
                <a:solidFill>
                  <a:srgbClr val="002060"/>
                </a:solidFill>
                <a:latin typeface="Century Gothic" pitchFamily="34" charset="0"/>
              </a:rPr>
              <a:t> areas. This wastewater contains </a:t>
            </a:r>
            <a:r>
              <a:rPr lang="en-US" sz="2400" b="1" dirty="0">
                <a:solidFill>
                  <a:srgbClr val="C00000"/>
                </a:solidFill>
                <a:latin typeface="Century Gothic" pitchFamily="34" charset="0"/>
              </a:rPr>
              <a:t>objectionable organic and inorganic compounds </a:t>
            </a:r>
            <a:r>
              <a:rPr lang="en-US" sz="2400" b="1" dirty="0">
                <a:solidFill>
                  <a:srgbClr val="002060"/>
                </a:solidFill>
                <a:latin typeface="Century Gothic" pitchFamily="34" charset="0"/>
              </a:rPr>
              <a:t>that may not be amenable to conventional treatment processes.</a:t>
            </a:r>
          </a:p>
          <a:p>
            <a:pPr algn="just">
              <a:lnSpc>
                <a:spcPct val="150000"/>
              </a:lnSpc>
              <a:spcBef>
                <a:spcPts val="100"/>
              </a:spcBef>
              <a:spcAft>
                <a:spcPts val="300"/>
              </a:spcAft>
              <a:buBlip>
                <a:blip r:embed="rId2"/>
              </a:buBlip>
            </a:pPr>
            <a:r>
              <a:rPr lang="en-US" sz="2400" b="1" dirty="0" err="1">
                <a:solidFill>
                  <a:srgbClr val="C00000"/>
                </a:solidFill>
                <a:latin typeface="Century Gothic" pitchFamily="34" charset="0"/>
              </a:rPr>
              <a:t>Sullage</a:t>
            </a:r>
            <a:r>
              <a:rPr lang="en-US" sz="2400" b="1" dirty="0">
                <a:solidFill>
                  <a:srgbClr val="C00000"/>
                </a:solidFill>
                <a:latin typeface="Century Gothic" pitchFamily="34" charset="0"/>
              </a:rPr>
              <a:t>: </a:t>
            </a:r>
            <a:r>
              <a:rPr lang="en-US" sz="2400" b="1" dirty="0">
                <a:solidFill>
                  <a:srgbClr val="002060"/>
                </a:solidFill>
                <a:latin typeface="Century Gothic" pitchFamily="34" charset="0"/>
              </a:rPr>
              <a:t>This refers to the </a:t>
            </a:r>
            <a:r>
              <a:rPr lang="en-US" sz="2400" b="1" dirty="0">
                <a:solidFill>
                  <a:srgbClr val="C00000"/>
                </a:solidFill>
                <a:latin typeface="Century Gothic" pitchFamily="34" charset="0"/>
              </a:rPr>
              <a:t>wastewater generated from bathrooms, kitchens, washing place and wash basins,</a:t>
            </a:r>
            <a:r>
              <a:rPr lang="en-US" sz="2400" b="1" dirty="0">
                <a:solidFill>
                  <a:srgbClr val="002060"/>
                </a:solidFill>
                <a:latin typeface="Century Gothic" pitchFamily="34" charset="0"/>
              </a:rPr>
              <a:t> etc. Composition of this waste does not involve higher concentration of organic matter and it is less polluted water as compared to sewage. </a:t>
            </a:r>
          </a:p>
          <a:p>
            <a:pPr algn="just">
              <a:lnSpc>
                <a:spcPct val="150000"/>
              </a:lnSpc>
              <a:buBlip>
                <a:blip r:embed="rId2"/>
              </a:buBlip>
            </a:pPr>
            <a:endParaRPr lang="en-US" sz="2400" b="1" dirty="0">
              <a:solidFill>
                <a:srgbClr val="002060"/>
              </a:solidFill>
              <a:latin typeface="Century Gothic" pitchFamily="34" charset="0"/>
            </a:endParaRPr>
          </a:p>
          <a:p>
            <a:pPr algn="just"/>
            <a:endParaRPr lang="en-US" dirty="0"/>
          </a:p>
          <a:p>
            <a:pPr algn="just"/>
            <a:endParaRPr lang="en-US" dirty="0"/>
          </a:p>
          <a:p>
            <a:pPr algn="just"/>
            <a:endParaRPr lang="en-US" dirty="0"/>
          </a:p>
          <a:p>
            <a:pPr algn="just"/>
            <a:endParaRPr lang="en-US" dirty="0"/>
          </a:p>
          <a:p>
            <a:pPr algn="just"/>
            <a:r>
              <a:rPr lang="en-US" dirty="0"/>
              <a:t> </a:t>
            </a:r>
          </a:p>
        </p:txBody>
      </p:sp>
      <p:sp>
        <p:nvSpPr>
          <p:cNvPr id="5" name="Title 1"/>
          <p:cNvSpPr txBox="1">
            <a:spLocks/>
          </p:cNvSpPr>
          <p:nvPr/>
        </p:nvSpPr>
        <p:spPr>
          <a:xfrm>
            <a:off x="0" y="0"/>
            <a:ext cx="9144000" cy="1143000"/>
          </a:xfrm>
          <a:prstGeom prst="rect">
            <a:avLst/>
          </a:prstGeom>
        </p:spPr>
        <p:txBody>
          <a:bodyPr vert="horz" lIns="91440" tIns="45720" rIns="91440" bIns="45720" rtlCol="0" anchor="ctr">
            <a:normAutofit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b="1" dirty="0">
                <a:latin typeface="Century Gothic" pitchFamily="34" charset="0"/>
              </a:rPr>
              <a:t>S4-SLO1- Terms and Definitions in wastewater</a:t>
            </a:r>
          </a:p>
        </p:txBody>
      </p:sp>
      <p:sp>
        <p:nvSpPr>
          <p:cNvPr id="3" name="Slide Number Placeholder 2"/>
          <p:cNvSpPr>
            <a:spLocks noGrp="1"/>
          </p:cNvSpPr>
          <p:nvPr>
            <p:ph type="sldNum" sz="quarter" idx="12"/>
          </p:nvPr>
        </p:nvSpPr>
        <p:spPr/>
        <p:txBody>
          <a:bodyPr/>
          <a:lstStyle/>
          <a:p>
            <a:fld id="{7D26217B-22BD-4F27-BFB6-4C667AD9F2E9}" type="slidenum">
              <a:rPr lang="en-US" smtClean="0"/>
              <a:pPr/>
              <a:t>39</a:t>
            </a:fld>
            <a:endParaRPr lang="en-US" dirty="0"/>
          </a:p>
        </p:txBody>
      </p:sp>
      <p:sp>
        <p:nvSpPr>
          <p:cNvPr id="7" name="Footer Placeholder 6"/>
          <p:cNvSpPr>
            <a:spLocks noGrp="1"/>
          </p:cNvSpPr>
          <p:nvPr>
            <p:ph type="ftr" sz="quarter" idx="11"/>
          </p:nvPr>
        </p:nvSpPr>
        <p:spPr/>
        <p:txBody>
          <a:bodyPr/>
          <a:lstStyle/>
          <a:p>
            <a:r>
              <a:rPr lang="en-US"/>
              <a:t>18CEO405 </a:t>
            </a:r>
            <a:endParaRPr lang="en-US" dirty="0"/>
          </a:p>
        </p:txBody>
      </p:sp>
      <p:sp>
        <p:nvSpPr>
          <p:cNvPr id="9" name="Date Placeholder 8"/>
          <p:cNvSpPr>
            <a:spLocks noGrp="1"/>
          </p:cNvSpPr>
          <p:nvPr>
            <p:ph type="dt" sz="half" idx="10"/>
          </p:nvPr>
        </p:nvSpPr>
        <p:spPr/>
        <p:txBody>
          <a:bodyPr/>
          <a:lstStyle/>
          <a:p>
            <a:r>
              <a:rPr lang="en-US"/>
              <a:t>07/30/2020</a:t>
            </a:r>
            <a:endParaRPr lang="en-US" dirty="0"/>
          </a:p>
        </p:txBody>
      </p:sp>
    </p:spTree>
    <p:extLst>
      <p:ext uri="{BB962C8B-B14F-4D97-AF65-F5344CB8AC3E}">
        <p14:creationId xmlns:p14="http://schemas.microsoft.com/office/powerpoint/2010/main" val="12878398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0" y="18197"/>
            <a:ext cx="9144000" cy="1143000"/>
          </a:xfrm>
        </p:spPr>
        <p:txBody>
          <a:bodyPr>
            <a:normAutofit/>
          </a:bodyPr>
          <a:lstStyle/>
          <a:p>
            <a:r>
              <a:rPr lang="en-US" sz="3600" dirty="0">
                <a:solidFill>
                  <a:srgbClr val="FF0000"/>
                </a:solidFill>
              </a:rPr>
              <a:t>S1-SLO 1- Introduction to Water pollution</a:t>
            </a:r>
            <a:endParaRPr lang="en-US" sz="3600" dirty="0"/>
          </a:p>
        </p:txBody>
      </p:sp>
      <p:sp>
        <p:nvSpPr>
          <p:cNvPr id="8" name="Rectangle 7"/>
          <p:cNvSpPr/>
          <p:nvPr/>
        </p:nvSpPr>
        <p:spPr>
          <a:xfrm>
            <a:off x="0" y="1371600"/>
            <a:ext cx="9220200" cy="6047681"/>
          </a:xfrm>
          <a:prstGeom prst="rect">
            <a:avLst/>
          </a:prstGeom>
        </p:spPr>
        <p:txBody>
          <a:bodyPr wrap="square">
            <a:spAutoFit/>
          </a:bodyPr>
          <a:lstStyle/>
          <a:p>
            <a:r>
              <a:rPr lang="en-US" sz="3200" dirty="0">
                <a:solidFill>
                  <a:srgbClr val="C00000"/>
                </a:solidFill>
                <a:latin typeface="+mj-lt"/>
              </a:rPr>
              <a:t>Introduction : Water Pollution</a:t>
            </a:r>
          </a:p>
          <a:p>
            <a:endParaRPr lang="en-US" sz="3200" dirty="0">
              <a:latin typeface="+mj-lt"/>
            </a:endParaRPr>
          </a:p>
          <a:p>
            <a:pPr marL="285750" indent="-285750">
              <a:buFont typeface="Arial" panose="020B0604020202020204" pitchFamily="34" charset="0"/>
              <a:buChar char="•"/>
            </a:pPr>
            <a:r>
              <a:rPr lang="en-US" sz="3200" dirty="0"/>
              <a:t>Water that has constituents of human and/or animal metabolic wastes.</a:t>
            </a:r>
          </a:p>
          <a:p>
            <a:pPr marL="285750" indent="-285750">
              <a:buFont typeface="Arial" panose="020B0604020202020204" pitchFamily="34" charset="0"/>
              <a:buChar char="•"/>
            </a:pPr>
            <a:endParaRPr lang="en-US" sz="3200" dirty="0"/>
          </a:p>
          <a:p>
            <a:pPr marL="285750" indent="-285750">
              <a:buFont typeface="Arial" panose="020B0604020202020204" pitchFamily="34" charset="0"/>
              <a:buChar char="•"/>
            </a:pPr>
            <a:r>
              <a:rPr lang="en-US" sz="3200" dirty="0"/>
              <a:t>Water that has the residuals from cooking, cleaning and/or bathing as a domestic</a:t>
            </a:r>
          </a:p>
          <a:p>
            <a:pPr marL="285750" indent="-285750">
              <a:buFont typeface="Arial" panose="020B0604020202020204" pitchFamily="34" charset="0"/>
              <a:buChar char="•"/>
            </a:pPr>
            <a:endParaRPr lang="en-US" sz="3200" dirty="0"/>
          </a:p>
          <a:p>
            <a:pPr marL="285750" indent="-285750">
              <a:buFont typeface="Arial" panose="020B0604020202020204" pitchFamily="34" charset="0"/>
              <a:buChar char="•"/>
            </a:pPr>
            <a:r>
              <a:rPr lang="en-US" sz="3200" dirty="0"/>
              <a:t> Water that has the residuals from manufacturing, processing, cleaning as a industrial.</a:t>
            </a:r>
          </a:p>
          <a:p>
            <a:pPr marL="285750" indent="-285750">
              <a:buFont typeface="Arial" panose="020B0604020202020204" pitchFamily="34" charset="0"/>
              <a:buChar char="•"/>
            </a:pPr>
            <a:endParaRPr lang="en-US" sz="3200" dirty="0"/>
          </a:p>
          <a:p>
            <a:pPr marL="285750" indent="-285750">
              <a:buFont typeface="Arial" panose="020B0604020202020204" pitchFamily="34" charset="0"/>
              <a:buChar char="•"/>
            </a:pPr>
            <a:endParaRPr lang="en-US" sz="3200" dirty="0"/>
          </a:p>
        </p:txBody>
      </p:sp>
      <p:sp>
        <p:nvSpPr>
          <p:cNvPr id="3" name="Slide Number Placeholder 2"/>
          <p:cNvSpPr>
            <a:spLocks noGrp="1"/>
          </p:cNvSpPr>
          <p:nvPr>
            <p:ph type="sldNum" sz="quarter" idx="12"/>
          </p:nvPr>
        </p:nvSpPr>
        <p:spPr/>
        <p:txBody>
          <a:bodyPr/>
          <a:lstStyle/>
          <a:p>
            <a:fld id="{7D26217B-22BD-4F27-BFB6-4C667AD9F2E9}" type="slidenum">
              <a:rPr lang="en-US" smtClean="0"/>
              <a:pPr/>
              <a:t>4</a:t>
            </a:fld>
            <a:endParaRPr lang="en-US" dirty="0"/>
          </a:p>
        </p:txBody>
      </p:sp>
      <p:sp>
        <p:nvSpPr>
          <p:cNvPr id="5" name="Footer Placeholder 4"/>
          <p:cNvSpPr>
            <a:spLocks noGrp="1"/>
          </p:cNvSpPr>
          <p:nvPr>
            <p:ph type="ftr" sz="quarter" idx="11"/>
          </p:nvPr>
        </p:nvSpPr>
        <p:spPr/>
        <p:txBody>
          <a:bodyPr/>
          <a:lstStyle/>
          <a:p>
            <a:r>
              <a:rPr lang="en-US"/>
              <a:t>18CEO405 </a:t>
            </a:r>
            <a:endParaRPr lang="en-US" dirty="0"/>
          </a:p>
        </p:txBody>
      </p:sp>
      <p:sp>
        <p:nvSpPr>
          <p:cNvPr id="9" name="Date Placeholder 8"/>
          <p:cNvSpPr>
            <a:spLocks noGrp="1"/>
          </p:cNvSpPr>
          <p:nvPr>
            <p:ph type="dt" sz="half" idx="10"/>
          </p:nvPr>
        </p:nvSpPr>
        <p:spPr/>
        <p:txBody>
          <a:bodyPr/>
          <a:lstStyle/>
          <a:p>
            <a:r>
              <a:rPr lang="en-US"/>
              <a:t>07/30/2020</a:t>
            </a:r>
            <a:endParaRPr lang="en-US" dirty="0"/>
          </a:p>
        </p:txBody>
      </p:sp>
    </p:spTree>
    <p:extLst>
      <p:ext uri="{BB962C8B-B14F-4D97-AF65-F5344CB8AC3E}">
        <p14:creationId xmlns:p14="http://schemas.microsoft.com/office/powerpoint/2010/main" val="426556782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1846" y="1066800"/>
            <a:ext cx="8947245" cy="5509200"/>
          </a:xfrm>
          <a:prstGeom prst="rect">
            <a:avLst/>
          </a:prstGeom>
        </p:spPr>
        <p:txBody>
          <a:bodyPr wrap="square">
            <a:spAutoFit/>
          </a:bodyPr>
          <a:lstStyle/>
          <a:p>
            <a:pPr algn="just"/>
            <a:r>
              <a:rPr lang="en-US" sz="3200" dirty="0">
                <a:solidFill>
                  <a:srgbClr val="FF0000"/>
                </a:solidFill>
              </a:rPr>
              <a:t>Sewage: </a:t>
            </a:r>
            <a:r>
              <a:rPr lang="en-US" sz="3200" dirty="0"/>
              <a:t>It indicates the liquid waste originating from the domestic uses of water. It includes </a:t>
            </a:r>
            <a:r>
              <a:rPr lang="en-US" sz="3200" dirty="0" err="1"/>
              <a:t>sullage</a:t>
            </a:r>
            <a:r>
              <a:rPr lang="en-US" sz="3200" dirty="0"/>
              <a:t>, discharge from toilets, urinals, wastewater generated from commercial establishments, institutions, industrial establishments and also the groundwater and storm water that may enter into the sewers. Its decomposition produces large quantities of malodorous gases, and it contains numerous pathogenic or disease producing bacteria, along with high concentration of organic matter and suspended solids. </a:t>
            </a:r>
          </a:p>
        </p:txBody>
      </p:sp>
      <p:sp>
        <p:nvSpPr>
          <p:cNvPr id="6" name="Title 1"/>
          <p:cNvSpPr txBox="1">
            <a:spLocks/>
          </p:cNvSpPr>
          <p:nvPr/>
        </p:nvSpPr>
        <p:spPr>
          <a:xfrm>
            <a:off x="0" y="0"/>
            <a:ext cx="9144000" cy="1143000"/>
          </a:xfrm>
          <a:prstGeom prst="rect">
            <a:avLst/>
          </a:prstGeom>
        </p:spPr>
        <p:txBody>
          <a:bodyPr vert="horz" lIns="91440" tIns="45720" rIns="91440" bIns="45720" rtlCol="0" anchor="ctr">
            <a:normAutofit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b="1" dirty="0">
                <a:latin typeface="Century Gothic" pitchFamily="34" charset="0"/>
              </a:rPr>
              <a:t>S4-SLO1- Terms and Definitions in wastewater</a:t>
            </a:r>
          </a:p>
        </p:txBody>
      </p:sp>
      <p:sp>
        <p:nvSpPr>
          <p:cNvPr id="3" name="Slide Number Placeholder 2"/>
          <p:cNvSpPr>
            <a:spLocks noGrp="1"/>
          </p:cNvSpPr>
          <p:nvPr>
            <p:ph type="sldNum" sz="quarter" idx="12"/>
          </p:nvPr>
        </p:nvSpPr>
        <p:spPr/>
        <p:txBody>
          <a:bodyPr/>
          <a:lstStyle/>
          <a:p>
            <a:fld id="{7D26217B-22BD-4F27-BFB6-4C667AD9F2E9}" type="slidenum">
              <a:rPr lang="en-US" smtClean="0"/>
              <a:pPr/>
              <a:t>40</a:t>
            </a:fld>
            <a:endParaRPr lang="en-US" dirty="0"/>
          </a:p>
        </p:txBody>
      </p:sp>
      <p:sp>
        <p:nvSpPr>
          <p:cNvPr id="7" name="Footer Placeholder 6"/>
          <p:cNvSpPr>
            <a:spLocks noGrp="1"/>
          </p:cNvSpPr>
          <p:nvPr>
            <p:ph type="ftr" sz="quarter" idx="11"/>
          </p:nvPr>
        </p:nvSpPr>
        <p:spPr/>
        <p:txBody>
          <a:bodyPr/>
          <a:lstStyle/>
          <a:p>
            <a:r>
              <a:rPr lang="en-US"/>
              <a:t>18CEO405 </a:t>
            </a:r>
            <a:endParaRPr lang="en-US" dirty="0"/>
          </a:p>
        </p:txBody>
      </p:sp>
      <p:sp>
        <p:nvSpPr>
          <p:cNvPr id="9" name="Date Placeholder 8"/>
          <p:cNvSpPr>
            <a:spLocks noGrp="1"/>
          </p:cNvSpPr>
          <p:nvPr>
            <p:ph type="dt" sz="half" idx="10"/>
          </p:nvPr>
        </p:nvSpPr>
        <p:spPr/>
        <p:txBody>
          <a:bodyPr/>
          <a:lstStyle/>
          <a:p>
            <a:r>
              <a:rPr lang="en-US"/>
              <a:t>07/30/2020</a:t>
            </a:r>
            <a:endParaRPr lang="en-US" dirty="0"/>
          </a:p>
        </p:txBody>
      </p:sp>
    </p:spTree>
    <p:extLst>
      <p:ext uri="{BB962C8B-B14F-4D97-AF65-F5344CB8AC3E}">
        <p14:creationId xmlns:p14="http://schemas.microsoft.com/office/powerpoint/2010/main" val="51548932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0"/>
            <a:ext cx="9144000" cy="1143000"/>
          </a:xfrm>
          <a:prstGeom prst="rect">
            <a:avLst/>
          </a:prstGeom>
        </p:spPr>
        <p:txBody>
          <a:bodyPr vert="horz" lIns="91440" tIns="45720" rIns="91440" bIns="45720" rtlCol="0" anchor="ctr">
            <a:normAutofit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b="1" dirty="0">
                <a:latin typeface="Century Gothic" pitchFamily="34" charset="0"/>
              </a:rPr>
              <a:t>S4-SLO1- Terms and Definitions in wastewater</a:t>
            </a:r>
          </a:p>
        </p:txBody>
      </p:sp>
      <p:sp>
        <p:nvSpPr>
          <p:cNvPr id="5" name="Rectangle 4"/>
          <p:cNvSpPr/>
          <p:nvPr/>
        </p:nvSpPr>
        <p:spPr>
          <a:xfrm>
            <a:off x="0" y="838200"/>
            <a:ext cx="9144000" cy="4765407"/>
          </a:xfrm>
          <a:prstGeom prst="rect">
            <a:avLst/>
          </a:prstGeom>
        </p:spPr>
        <p:txBody>
          <a:bodyPr wrap="square">
            <a:spAutoFit/>
          </a:bodyPr>
          <a:lstStyle/>
          <a:p>
            <a:pPr algn="just">
              <a:lnSpc>
                <a:spcPct val="150000"/>
              </a:lnSpc>
              <a:spcBef>
                <a:spcPts val="100"/>
              </a:spcBef>
              <a:spcAft>
                <a:spcPts val="300"/>
              </a:spcAft>
              <a:buBlip>
                <a:blip r:embed="rId2"/>
              </a:buBlip>
            </a:pPr>
            <a:r>
              <a:rPr lang="en-US" sz="2200" b="1" dirty="0">
                <a:solidFill>
                  <a:srgbClr val="C00000"/>
                </a:solidFill>
                <a:latin typeface="Century Gothic" pitchFamily="34" charset="0"/>
              </a:rPr>
              <a:t>Sanitary sewage: Sewage originated from the residential buildings comes under this category</a:t>
            </a:r>
            <a:r>
              <a:rPr lang="en-US" sz="2200" b="1" dirty="0">
                <a:solidFill>
                  <a:srgbClr val="002060"/>
                </a:solidFill>
                <a:latin typeface="Century Gothic" pitchFamily="34" charset="0"/>
              </a:rPr>
              <a:t>. This is very foul in nature. </a:t>
            </a:r>
          </a:p>
          <a:p>
            <a:pPr algn="just">
              <a:lnSpc>
                <a:spcPct val="150000"/>
              </a:lnSpc>
              <a:spcBef>
                <a:spcPts val="100"/>
              </a:spcBef>
              <a:spcAft>
                <a:spcPts val="300"/>
              </a:spcAft>
              <a:buBlip>
                <a:blip r:embed="rId2"/>
              </a:buBlip>
            </a:pPr>
            <a:r>
              <a:rPr lang="en-US" sz="2200" b="1" dirty="0">
                <a:solidFill>
                  <a:srgbClr val="002060"/>
                </a:solidFill>
                <a:latin typeface="Century Gothic" pitchFamily="34" charset="0"/>
              </a:rPr>
              <a:t>It is the wastewater generated from the </a:t>
            </a:r>
            <a:r>
              <a:rPr lang="en-US" sz="2200" b="1" dirty="0">
                <a:solidFill>
                  <a:srgbClr val="C00000"/>
                </a:solidFill>
                <a:latin typeface="Century Gothic" pitchFamily="34" charset="0"/>
              </a:rPr>
              <a:t>lavatory basins</a:t>
            </a:r>
            <a:r>
              <a:rPr lang="en-US" sz="2200" b="1" dirty="0">
                <a:solidFill>
                  <a:srgbClr val="002060"/>
                </a:solidFill>
                <a:latin typeface="Century Gothic" pitchFamily="34" charset="0"/>
              </a:rPr>
              <a:t>, </a:t>
            </a:r>
            <a:r>
              <a:rPr lang="en-US" sz="2200" b="1" dirty="0">
                <a:solidFill>
                  <a:srgbClr val="C00000"/>
                </a:solidFill>
                <a:latin typeface="Century Gothic" pitchFamily="34" charset="0"/>
              </a:rPr>
              <a:t>urinals and water closets of residential buildings</a:t>
            </a:r>
            <a:r>
              <a:rPr lang="en-US" sz="2200" b="1" dirty="0">
                <a:solidFill>
                  <a:srgbClr val="002060"/>
                </a:solidFill>
                <a:latin typeface="Century Gothic" pitchFamily="34" charset="0"/>
              </a:rPr>
              <a:t>, office building, theatre and other institutions. It is also referred as domestic wastewater. </a:t>
            </a:r>
          </a:p>
          <a:p>
            <a:pPr algn="just">
              <a:lnSpc>
                <a:spcPct val="150000"/>
              </a:lnSpc>
              <a:spcBef>
                <a:spcPts val="100"/>
              </a:spcBef>
              <a:spcAft>
                <a:spcPts val="300"/>
              </a:spcAft>
              <a:buBlip>
                <a:blip r:embed="rId2"/>
              </a:buBlip>
            </a:pPr>
            <a:r>
              <a:rPr lang="en-US" sz="2200" b="1" dirty="0">
                <a:solidFill>
                  <a:srgbClr val="C00000"/>
                </a:solidFill>
                <a:latin typeface="Century Gothic" pitchFamily="34" charset="0"/>
              </a:rPr>
              <a:t>Sewer: </a:t>
            </a:r>
            <a:r>
              <a:rPr lang="en-US" sz="2200" b="1" dirty="0">
                <a:solidFill>
                  <a:srgbClr val="002060"/>
                </a:solidFill>
                <a:latin typeface="Century Gothic" pitchFamily="34" charset="0"/>
              </a:rPr>
              <a:t>It is an </a:t>
            </a:r>
            <a:r>
              <a:rPr lang="en-US" sz="2200" b="1" dirty="0">
                <a:solidFill>
                  <a:srgbClr val="C00000"/>
                </a:solidFill>
                <a:latin typeface="Century Gothic" pitchFamily="34" charset="0"/>
              </a:rPr>
              <a:t>underground conduit or drain </a:t>
            </a:r>
            <a:r>
              <a:rPr lang="en-US" sz="2200" b="1" dirty="0">
                <a:solidFill>
                  <a:srgbClr val="002060"/>
                </a:solidFill>
                <a:latin typeface="Century Gothic" pitchFamily="34" charset="0"/>
              </a:rPr>
              <a:t>through which sewage is carried to a point of discharge or disposal. There are three types of sewer systems that are commonly used for sewage collection. 1) Separate sewer  2) Combined sewer 3) Storm sewer.</a:t>
            </a:r>
          </a:p>
        </p:txBody>
      </p:sp>
      <p:sp>
        <p:nvSpPr>
          <p:cNvPr id="3" name="Slide Number Placeholder 2"/>
          <p:cNvSpPr>
            <a:spLocks noGrp="1"/>
          </p:cNvSpPr>
          <p:nvPr>
            <p:ph type="sldNum" sz="quarter" idx="12"/>
          </p:nvPr>
        </p:nvSpPr>
        <p:spPr/>
        <p:txBody>
          <a:bodyPr/>
          <a:lstStyle/>
          <a:p>
            <a:fld id="{7D26217B-22BD-4F27-BFB6-4C667AD9F2E9}" type="slidenum">
              <a:rPr lang="en-US" smtClean="0"/>
              <a:pPr/>
              <a:t>41</a:t>
            </a:fld>
            <a:endParaRPr lang="en-US" dirty="0"/>
          </a:p>
        </p:txBody>
      </p:sp>
      <p:sp>
        <p:nvSpPr>
          <p:cNvPr id="7" name="Footer Placeholder 6"/>
          <p:cNvSpPr>
            <a:spLocks noGrp="1"/>
          </p:cNvSpPr>
          <p:nvPr>
            <p:ph type="ftr" sz="quarter" idx="11"/>
          </p:nvPr>
        </p:nvSpPr>
        <p:spPr/>
        <p:txBody>
          <a:bodyPr/>
          <a:lstStyle/>
          <a:p>
            <a:r>
              <a:rPr lang="en-US"/>
              <a:t>18CEO405 </a:t>
            </a:r>
            <a:endParaRPr lang="en-US" dirty="0"/>
          </a:p>
        </p:txBody>
      </p:sp>
      <p:sp>
        <p:nvSpPr>
          <p:cNvPr id="9" name="Date Placeholder 8"/>
          <p:cNvSpPr>
            <a:spLocks noGrp="1"/>
          </p:cNvSpPr>
          <p:nvPr>
            <p:ph type="dt" sz="half" idx="10"/>
          </p:nvPr>
        </p:nvSpPr>
        <p:spPr/>
        <p:txBody>
          <a:bodyPr/>
          <a:lstStyle/>
          <a:p>
            <a:r>
              <a:rPr lang="en-US"/>
              <a:t>07/30/2020</a:t>
            </a:r>
            <a:endParaRPr lang="en-US" dirty="0"/>
          </a:p>
        </p:txBody>
      </p:sp>
    </p:spTree>
    <p:extLst>
      <p:ext uri="{BB962C8B-B14F-4D97-AF65-F5344CB8AC3E}">
        <p14:creationId xmlns:p14="http://schemas.microsoft.com/office/powerpoint/2010/main" val="186784671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latin typeface="Century Gothic" pitchFamily="34" charset="0"/>
              </a:rPr>
              <a:t>S4-SLO2- Transport of pollutants</a:t>
            </a:r>
            <a:br>
              <a:rPr lang="en-US" b="1" dirty="0">
                <a:latin typeface="Century Gothic" pitchFamily="34" charset="0"/>
              </a:rPr>
            </a:br>
            <a:endParaRPr lang="en-IN" dirty="0"/>
          </a:p>
        </p:txBody>
      </p:sp>
      <p:pic>
        <p:nvPicPr>
          <p:cNvPr id="5" name="Picture 2"/>
          <p:cNvPicPr>
            <a:picLocks noGrp="1" noChangeAspect="1" noChangeArrowheads="1"/>
          </p:cNvPicPr>
          <p:nvPr>
            <p:ph idx="1"/>
          </p:nvPr>
        </p:nvPicPr>
        <p:blipFill>
          <a:blip r:embed="rId2"/>
          <a:srcRect t="5691"/>
          <a:stretch>
            <a:fillRect/>
          </a:stretch>
        </p:blipFill>
        <p:spPr bwMode="auto">
          <a:xfrm>
            <a:off x="1500166" y="1214422"/>
            <a:ext cx="5072098" cy="5070564"/>
          </a:xfrm>
          <a:prstGeom prst="rect">
            <a:avLst/>
          </a:prstGeom>
          <a:noFill/>
          <a:ln w="9525">
            <a:noFill/>
            <a:miter lim="800000"/>
            <a:headEnd/>
            <a:tailEnd/>
          </a:ln>
          <a:effectLst/>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latin typeface="Century Gothic" pitchFamily="34" charset="0"/>
              </a:rPr>
              <a:t>S4-SLO2- Transport of pollutants</a:t>
            </a:r>
            <a:br>
              <a:rPr lang="en-US" b="1" dirty="0">
                <a:latin typeface="Century Gothic" pitchFamily="34" charset="0"/>
              </a:rPr>
            </a:br>
            <a:endParaRPr lang="en-IN" dirty="0"/>
          </a:p>
        </p:txBody>
      </p:sp>
      <p:sp>
        <p:nvSpPr>
          <p:cNvPr id="3" name="Content Placeholder 2"/>
          <p:cNvSpPr>
            <a:spLocks noGrp="1"/>
          </p:cNvSpPr>
          <p:nvPr>
            <p:ph idx="1"/>
          </p:nvPr>
        </p:nvSpPr>
        <p:spPr/>
        <p:txBody>
          <a:bodyPr/>
          <a:lstStyle/>
          <a:p>
            <a:endParaRPr lang="en-IN" dirty="0"/>
          </a:p>
        </p:txBody>
      </p:sp>
      <p:sp>
        <p:nvSpPr>
          <p:cNvPr id="4" name="Date Placeholder 3"/>
          <p:cNvSpPr>
            <a:spLocks noGrp="1"/>
          </p:cNvSpPr>
          <p:nvPr>
            <p:ph type="dt" sz="half" idx="10"/>
          </p:nvPr>
        </p:nvSpPr>
        <p:spPr/>
        <p:txBody>
          <a:bodyPr/>
          <a:lstStyle/>
          <a:p>
            <a:r>
              <a:rPr lang="en-US"/>
              <a:t>07/30/2020</a:t>
            </a:r>
            <a:endParaRPr lang="en-US" dirty="0"/>
          </a:p>
        </p:txBody>
      </p:sp>
      <p:sp>
        <p:nvSpPr>
          <p:cNvPr id="5" name="Footer Placeholder 4"/>
          <p:cNvSpPr>
            <a:spLocks noGrp="1"/>
          </p:cNvSpPr>
          <p:nvPr>
            <p:ph type="ftr" sz="quarter" idx="11"/>
          </p:nvPr>
        </p:nvSpPr>
        <p:spPr/>
        <p:txBody>
          <a:bodyPr/>
          <a:lstStyle/>
          <a:p>
            <a:r>
              <a:rPr lang="en-US"/>
              <a:t>18CEO405 </a:t>
            </a:r>
            <a:endParaRPr lang="en-US" dirty="0"/>
          </a:p>
        </p:txBody>
      </p:sp>
      <p:sp>
        <p:nvSpPr>
          <p:cNvPr id="6" name="Slide Number Placeholder 5"/>
          <p:cNvSpPr>
            <a:spLocks noGrp="1"/>
          </p:cNvSpPr>
          <p:nvPr>
            <p:ph type="sldNum" sz="quarter" idx="12"/>
          </p:nvPr>
        </p:nvSpPr>
        <p:spPr/>
        <p:txBody>
          <a:bodyPr/>
          <a:lstStyle/>
          <a:p>
            <a:fld id="{7D26217B-22BD-4F27-BFB6-4C667AD9F2E9}" type="slidenum">
              <a:rPr lang="en-US" smtClean="0"/>
              <a:pPr/>
              <a:t>43</a:t>
            </a:fld>
            <a:endParaRPr lang="en-US" dirty="0"/>
          </a:p>
        </p:txBody>
      </p:sp>
      <p:pic>
        <p:nvPicPr>
          <p:cNvPr id="7" name="Picture 2"/>
          <p:cNvPicPr>
            <a:picLocks noChangeAspect="1" noChangeArrowheads="1"/>
          </p:cNvPicPr>
          <p:nvPr/>
        </p:nvPicPr>
        <p:blipFill>
          <a:blip r:embed="rId2"/>
          <a:srcRect t="4535"/>
          <a:stretch>
            <a:fillRect/>
          </a:stretch>
        </p:blipFill>
        <p:spPr bwMode="auto">
          <a:xfrm>
            <a:off x="357158" y="857232"/>
            <a:ext cx="8572560" cy="6000768"/>
          </a:xfrm>
          <a:prstGeom prst="rect">
            <a:avLst/>
          </a:prstGeom>
          <a:noFill/>
          <a:ln w="9525">
            <a:noFill/>
            <a:miter lim="800000"/>
            <a:headEnd/>
            <a:tailEnd/>
          </a:ln>
          <a:effectLst/>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856357"/>
            <a:ext cx="9144000" cy="6104172"/>
          </a:xfrm>
          <a:prstGeom prst="rect">
            <a:avLst/>
          </a:prstGeom>
        </p:spPr>
        <p:txBody>
          <a:bodyPr wrap="square">
            <a:spAutoFit/>
          </a:bodyPr>
          <a:lstStyle/>
          <a:p>
            <a:pPr marL="342900" indent="-342900" algn="just">
              <a:lnSpc>
                <a:spcPct val="200000"/>
              </a:lnSpc>
              <a:spcBef>
                <a:spcPts val="100"/>
              </a:spcBef>
              <a:buBlip>
                <a:blip r:embed="rId2"/>
              </a:buBlip>
            </a:pPr>
            <a:r>
              <a:rPr lang="en-US" sz="2200" b="1" dirty="0">
                <a:solidFill>
                  <a:srgbClr val="002060"/>
                </a:solidFill>
                <a:latin typeface="Century Gothic" pitchFamily="34" charset="0"/>
              </a:rPr>
              <a:t>The dissolved transport in waters is very important since this is highly associated with more available forms of pollutants of greater environmental concern. </a:t>
            </a:r>
          </a:p>
          <a:p>
            <a:pPr marL="342900" indent="-342900" algn="just">
              <a:lnSpc>
                <a:spcPct val="200000"/>
              </a:lnSpc>
              <a:spcBef>
                <a:spcPts val="100"/>
              </a:spcBef>
              <a:buBlip>
                <a:blip r:embed="rId2"/>
              </a:buBlip>
            </a:pPr>
            <a:r>
              <a:rPr lang="en-US" sz="2200" b="1" dirty="0">
                <a:solidFill>
                  <a:srgbClr val="002060"/>
                </a:solidFill>
                <a:latin typeface="Century Gothic" pitchFamily="34" charset="0"/>
              </a:rPr>
              <a:t>In addition, by this way pollutants can more easily reach other sites or environmental compartments way from the source. </a:t>
            </a:r>
          </a:p>
          <a:p>
            <a:pPr marL="342900" indent="-342900" algn="just">
              <a:lnSpc>
                <a:spcPct val="200000"/>
              </a:lnSpc>
              <a:spcBef>
                <a:spcPts val="100"/>
              </a:spcBef>
              <a:buBlip>
                <a:blip r:embed="rId2"/>
              </a:buBlip>
            </a:pPr>
            <a:r>
              <a:rPr lang="en-US" sz="2200" b="1" dirty="0">
                <a:solidFill>
                  <a:srgbClr val="002060"/>
                </a:solidFill>
                <a:latin typeface="Century Gothic" pitchFamily="34" charset="0"/>
              </a:rPr>
              <a:t>Primarily, this involves leaching processes, i.e., a process by which pollutants are released from solid phase into the aqueous phase under the influence of dissolution and desorption of pollutants from their support-phases. </a:t>
            </a:r>
          </a:p>
        </p:txBody>
      </p:sp>
      <p:sp>
        <p:nvSpPr>
          <p:cNvPr id="5" name="Title 1"/>
          <p:cNvSpPr txBox="1">
            <a:spLocks/>
          </p:cNvSpPr>
          <p:nvPr/>
        </p:nvSpPr>
        <p:spPr>
          <a:xfrm>
            <a:off x="0" y="0"/>
            <a:ext cx="9144000" cy="914400"/>
          </a:xfrm>
          <a:prstGeom prst="rect">
            <a:avLst/>
          </a:prstGeom>
        </p:spPr>
        <p:txBody>
          <a:bodyPr vert="horz" lIns="91440" tIns="45720" rIns="91440" bIns="45720" rtlCol="0" anchor="ctr">
            <a:normAutofit fontScale="925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b="1" dirty="0">
                <a:latin typeface="Century Gothic" pitchFamily="34" charset="0"/>
              </a:rPr>
              <a:t>S4-SLO2- Transport of pollutants</a:t>
            </a:r>
            <a:br>
              <a:rPr lang="en-US" sz="3600" b="1" dirty="0">
                <a:latin typeface="Century Gothic" pitchFamily="34" charset="0"/>
              </a:rPr>
            </a:br>
            <a:endParaRPr lang="en-US" sz="3600" dirty="0">
              <a:solidFill>
                <a:srgbClr val="FF0000"/>
              </a:solidFill>
            </a:endParaRPr>
          </a:p>
        </p:txBody>
      </p:sp>
      <p:sp>
        <p:nvSpPr>
          <p:cNvPr id="3" name="Slide Number Placeholder 2"/>
          <p:cNvSpPr>
            <a:spLocks noGrp="1"/>
          </p:cNvSpPr>
          <p:nvPr>
            <p:ph type="sldNum" sz="quarter" idx="12"/>
          </p:nvPr>
        </p:nvSpPr>
        <p:spPr/>
        <p:txBody>
          <a:bodyPr/>
          <a:lstStyle/>
          <a:p>
            <a:fld id="{7D26217B-22BD-4F27-BFB6-4C667AD9F2E9}" type="slidenum">
              <a:rPr lang="en-US" smtClean="0"/>
              <a:pPr/>
              <a:t>44</a:t>
            </a:fld>
            <a:endParaRPr lang="en-US" dirty="0"/>
          </a:p>
        </p:txBody>
      </p:sp>
      <p:sp>
        <p:nvSpPr>
          <p:cNvPr id="7" name="Footer Placeholder 6"/>
          <p:cNvSpPr>
            <a:spLocks noGrp="1"/>
          </p:cNvSpPr>
          <p:nvPr>
            <p:ph type="ftr" sz="quarter" idx="11"/>
          </p:nvPr>
        </p:nvSpPr>
        <p:spPr/>
        <p:txBody>
          <a:bodyPr/>
          <a:lstStyle/>
          <a:p>
            <a:r>
              <a:rPr lang="en-US"/>
              <a:t>18CEO405 </a:t>
            </a:r>
            <a:endParaRPr lang="en-US" dirty="0"/>
          </a:p>
        </p:txBody>
      </p:sp>
      <p:sp>
        <p:nvSpPr>
          <p:cNvPr id="9" name="Date Placeholder 8"/>
          <p:cNvSpPr>
            <a:spLocks noGrp="1"/>
          </p:cNvSpPr>
          <p:nvPr>
            <p:ph type="dt" sz="half" idx="10"/>
          </p:nvPr>
        </p:nvSpPr>
        <p:spPr/>
        <p:txBody>
          <a:bodyPr/>
          <a:lstStyle/>
          <a:p>
            <a:r>
              <a:rPr lang="en-US"/>
              <a:t>07/30/2020</a:t>
            </a:r>
            <a:endParaRPr lang="en-US" dirty="0"/>
          </a:p>
        </p:txBody>
      </p:sp>
    </p:spTree>
    <p:extLst>
      <p:ext uri="{BB962C8B-B14F-4D97-AF65-F5344CB8AC3E}">
        <p14:creationId xmlns:p14="http://schemas.microsoft.com/office/powerpoint/2010/main" val="85863906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0"/>
            <a:ext cx="9144000" cy="9144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b="1" dirty="0">
                <a:latin typeface="Century Gothic" pitchFamily="34" charset="0"/>
              </a:rPr>
              <a:t>S5-SLO1- Causes of Water pollution</a:t>
            </a:r>
          </a:p>
        </p:txBody>
      </p:sp>
      <p:sp>
        <p:nvSpPr>
          <p:cNvPr id="6" name="Rectangle 5"/>
          <p:cNvSpPr/>
          <p:nvPr/>
        </p:nvSpPr>
        <p:spPr>
          <a:xfrm>
            <a:off x="-10236" y="990600"/>
            <a:ext cx="4225046" cy="6694140"/>
          </a:xfrm>
          <a:prstGeom prst="rect">
            <a:avLst/>
          </a:prstGeom>
        </p:spPr>
        <p:txBody>
          <a:bodyPr wrap="square">
            <a:spAutoFit/>
          </a:bodyPr>
          <a:lstStyle/>
          <a:p>
            <a:pPr marL="457200" indent="-457200">
              <a:lnSpc>
                <a:spcPct val="150000"/>
              </a:lnSpc>
              <a:buBlip>
                <a:blip r:embed="rId3"/>
              </a:buBlip>
            </a:pPr>
            <a:r>
              <a:rPr lang="en-US" sz="2600" b="1" dirty="0">
                <a:solidFill>
                  <a:srgbClr val="002060"/>
                </a:solidFill>
                <a:latin typeface="Century Gothic" pitchFamily="34" charset="0"/>
              </a:rPr>
              <a:t>Urbanization</a:t>
            </a:r>
          </a:p>
          <a:p>
            <a:pPr marL="457200" indent="-457200">
              <a:lnSpc>
                <a:spcPct val="150000"/>
              </a:lnSpc>
              <a:buBlip>
                <a:blip r:embed="rId3"/>
              </a:buBlip>
            </a:pPr>
            <a:r>
              <a:rPr lang="en-US" sz="2600" b="1" dirty="0">
                <a:solidFill>
                  <a:srgbClr val="002060"/>
                </a:solidFill>
                <a:latin typeface="Century Gothic" pitchFamily="34" charset="0"/>
              </a:rPr>
              <a:t>Deforestation</a:t>
            </a:r>
          </a:p>
          <a:p>
            <a:pPr marL="457200" indent="-457200">
              <a:lnSpc>
                <a:spcPct val="150000"/>
              </a:lnSpc>
              <a:buBlip>
                <a:blip r:embed="rId3"/>
              </a:buBlip>
            </a:pPr>
            <a:r>
              <a:rPr lang="en-US" sz="2600" b="1" dirty="0">
                <a:solidFill>
                  <a:srgbClr val="002060"/>
                </a:solidFill>
                <a:latin typeface="Century Gothic" pitchFamily="34" charset="0"/>
              </a:rPr>
              <a:t>Destruction of Wetland</a:t>
            </a:r>
          </a:p>
          <a:p>
            <a:pPr marL="457200" indent="-457200">
              <a:lnSpc>
                <a:spcPct val="150000"/>
              </a:lnSpc>
              <a:buBlip>
                <a:blip r:embed="rId3"/>
              </a:buBlip>
            </a:pPr>
            <a:r>
              <a:rPr lang="en-US" sz="2600" b="1" dirty="0">
                <a:solidFill>
                  <a:srgbClr val="002060"/>
                </a:solidFill>
                <a:latin typeface="Century Gothic" pitchFamily="34" charset="0"/>
              </a:rPr>
              <a:t>Dumping of waste </a:t>
            </a:r>
          </a:p>
          <a:p>
            <a:pPr marL="457200" indent="-457200">
              <a:lnSpc>
                <a:spcPct val="150000"/>
              </a:lnSpc>
              <a:buBlip>
                <a:blip r:embed="rId3"/>
              </a:buBlip>
            </a:pPr>
            <a:r>
              <a:rPr lang="en-US" sz="2600" b="1" dirty="0">
                <a:solidFill>
                  <a:srgbClr val="002060"/>
                </a:solidFill>
                <a:latin typeface="Century Gothic" pitchFamily="34" charset="0"/>
              </a:rPr>
              <a:t>Mining's</a:t>
            </a:r>
          </a:p>
          <a:p>
            <a:pPr marL="457200" indent="-457200">
              <a:lnSpc>
                <a:spcPct val="150000"/>
              </a:lnSpc>
              <a:buBlip>
                <a:blip r:embed="rId3"/>
              </a:buBlip>
            </a:pPr>
            <a:r>
              <a:rPr lang="en-US" sz="2600" b="1" dirty="0">
                <a:solidFill>
                  <a:srgbClr val="002060"/>
                </a:solidFill>
                <a:latin typeface="Century Gothic" pitchFamily="34" charset="0"/>
              </a:rPr>
              <a:t>Global warming</a:t>
            </a:r>
          </a:p>
          <a:p>
            <a:pPr marL="457200" indent="-457200">
              <a:lnSpc>
                <a:spcPct val="150000"/>
              </a:lnSpc>
              <a:buBlip>
                <a:blip r:embed="rId3"/>
              </a:buBlip>
            </a:pPr>
            <a:r>
              <a:rPr lang="en-US" sz="2600" b="1" dirty="0">
                <a:solidFill>
                  <a:srgbClr val="002060"/>
                </a:solidFill>
                <a:latin typeface="Century Gothic" pitchFamily="34" charset="0"/>
              </a:rPr>
              <a:t>Acid rain</a:t>
            </a:r>
          </a:p>
          <a:p>
            <a:pPr marL="457200" indent="-457200">
              <a:lnSpc>
                <a:spcPct val="150000"/>
              </a:lnSpc>
              <a:buBlip>
                <a:blip r:embed="rId3"/>
              </a:buBlip>
            </a:pPr>
            <a:r>
              <a:rPr lang="en-US" sz="2600" b="1" dirty="0">
                <a:solidFill>
                  <a:srgbClr val="002060"/>
                </a:solidFill>
                <a:latin typeface="Century Gothic" pitchFamily="34" charset="0"/>
              </a:rPr>
              <a:t>Oil pollution</a:t>
            </a:r>
          </a:p>
          <a:p>
            <a:pPr marL="457200" indent="-457200">
              <a:buBlip>
                <a:blip r:embed="rId3"/>
              </a:buBlip>
            </a:pPr>
            <a:endParaRPr lang="en-US" sz="2600" dirty="0"/>
          </a:p>
          <a:p>
            <a:pPr>
              <a:buBlip>
                <a:blip r:embed="rId3"/>
              </a:buBlip>
            </a:pPr>
            <a:endParaRPr lang="en-US" sz="2600" dirty="0">
              <a:solidFill>
                <a:srgbClr val="FF0000"/>
              </a:solidFill>
            </a:endParaRPr>
          </a:p>
          <a:p>
            <a:pPr>
              <a:buBlip>
                <a:blip r:embed="rId3"/>
              </a:buBlip>
            </a:pPr>
            <a:endParaRPr lang="en-US" sz="2600" dirty="0"/>
          </a:p>
        </p:txBody>
      </p:sp>
      <p:sp>
        <p:nvSpPr>
          <p:cNvPr id="3" name="Slide Number Placeholder 2"/>
          <p:cNvSpPr>
            <a:spLocks noGrp="1"/>
          </p:cNvSpPr>
          <p:nvPr>
            <p:ph type="sldNum" sz="quarter" idx="12"/>
          </p:nvPr>
        </p:nvSpPr>
        <p:spPr/>
        <p:txBody>
          <a:bodyPr/>
          <a:lstStyle/>
          <a:p>
            <a:fld id="{7D26217B-22BD-4F27-BFB6-4C667AD9F2E9}" type="slidenum">
              <a:rPr lang="en-US" smtClean="0"/>
              <a:pPr/>
              <a:t>45</a:t>
            </a:fld>
            <a:endParaRPr lang="en-US" dirty="0"/>
          </a:p>
        </p:txBody>
      </p:sp>
      <p:sp>
        <p:nvSpPr>
          <p:cNvPr id="7" name="Footer Placeholder 6"/>
          <p:cNvSpPr>
            <a:spLocks noGrp="1"/>
          </p:cNvSpPr>
          <p:nvPr>
            <p:ph type="ftr" sz="quarter" idx="11"/>
          </p:nvPr>
        </p:nvSpPr>
        <p:spPr/>
        <p:txBody>
          <a:bodyPr/>
          <a:lstStyle/>
          <a:p>
            <a:r>
              <a:rPr lang="en-US"/>
              <a:t>18CEO405 </a:t>
            </a:r>
            <a:endParaRPr lang="en-US" dirty="0"/>
          </a:p>
        </p:txBody>
      </p:sp>
      <p:sp>
        <p:nvSpPr>
          <p:cNvPr id="9" name="Date Placeholder 8"/>
          <p:cNvSpPr>
            <a:spLocks noGrp="1"/>
          </p:cNvSpPr>
          <p:nvPr>
            <p:ph type="dt" sz="half" idx="10"/>
          </p:nvPr>
        </p:nvSpPr>
        <p:spPr/>
        <p:txBody>
          <a:bodyPr/>
          <a:lstStyle/>
          <a:p>
            <a:r>
              <a:rPr lang="en-US"/>
              <a:t>07/30/2020</a:t>
            </a:r>
            <a:endParaRPr lang="en-US" dirty="0"/>
          </a:p>
        </p:txBody>
      </p:sp>
      <p:pic>
        <p:nvPicPr>
          <p:cNvPr id="24578" name="Picture 2" descr="Water Pollution In India: Definition, Cause of Pollution, Effects &amp;amp; Examples"/>
          <p:cNvPicPr>
            <a:picLocks noChangeAspect="1" noChangeArrowheads="1"/>
          </p:cNvPicPr>
          <p:nvPr/>
        </p:nvPicPr>
        <p:blipFill>
          <a:blip r:embed="rId4"/>
          <a:srcRect l="3228" t="1875" r="10688" b="3437"/>
          <a:stretch>
            <a:fillRect/>
          </a:stretch>
        </p:blipFill>
        <p:spPr bwMode="auto">
          <a:xfrm>
            <a:off x="4286247" y="785794"/>
            <a:ext cx="4526779" cy="5715040"/>
          </a:xfrm>
          <a:prstGeom prst="rect">
            <a:avLst/>
          </a:prstGeom>
          <a:noFill/>
        </p:spPr>
      </p:pic>
    </p:spTree>
    <p:extLst>
      <p:ext uri="{BB962C8B-B14F-4D97-AF65-F5344CB8AC3E}">
        <p14:creationId xmlns:p14="http://schemas.microsoft.com/office/powerpoint/2010/main" val="71538707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0"/>
            <a:ext cx="9144000" cy="9144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b="1" dirty="0">
                <a:latin typeface="Century Gothic" pitchFamily="34" charset="0"/>
              </a:rPr>
              <a:t>S5-SLO2- Hydrology cycle</a:t>
            </a:r>
          </a:p>
        </p:txBody>
      </p:sp>
      <p:sp>
        <p:nvSpPr>
          <p:cNvPr id="5" name="Rectangle 4"/>
          <p:cNvSpPr/>
          <p:nvPr/>
        </p:nvSpPr>
        <p:spPr>
          <a:xfrm>
            <a:off x="152400" y="6292334"/>
            <a:ext cx="4343400" cy="369332"/>
          </a:xfrm>
          <a:prstGeom prst="rect">
            <a:avLst/>
          </a:prstGeom>
        </p:spPr>
        <p:txBody>
          <a:bodyPr wrap="square">
            <a:spAutoFit/>
          </a:bodyPr>
          <a:lstStyle/>
          <a:p>
            <a:r>
              <a:rPr lang="en-US" b="1" i="1" dirty="0"/>
              <a:t>Source : </a:t>
            </a:r>
            <a:r>
              <a:rPr lang="en-US" i="1" dirty="0"/>
              <a:t>http://ngojwg.org/study3‐2‐e.html</a:t>
            </a:r>
          </a:p>
        </p:txBody>
      </p:sp>
      <p:sp>
        <p:nvSpPr>
          <p:cNvPr id="7" name="Slide Number Placeholder 6"/>
          <p:cNvSpPr>
            <a:spLocks noGrp="1"/>
          </p:cNvSpPr>
          <p:nvPr>
            <p:ph type="sldNum" sz="quarter" idx="12"/>
          </p:nvPr>
        </p:nvSpPr>
        <p:spPr/>
        <p:txBody>
          <a:bodyPr/>
          <a:lstStyle/>
          <a:p>
            <a:fld id="{7D26217B-22BD-4F27-BFB6-4C667AD9F2E9}" type="slidenum">
              <a:rPr lang="en-US" smtClean="0"/>
              <a:pPr/>
              <a:t>46</a:t>
            </a:fld>
            <a:endParaRPr lang="en-US" dirty="0"/>
          </a:p>
        </p:txBody>
      </p:sp>
      <p:sp>
        <p:nvSpPr>
          <p:cNvPr id="9" name="Footer Placeholder 8"/>
          <p:cNvSpPr>
            <a:spLocks noGrp="1"/>
          </p:cNvSpPr>
          <p:nvPr>
            <p:ph type="ftr" sz="quarter" idx="11"/>
          </p:nvPr>
        </p:nvSpPr>
        <p:spPr/>
        <p:txBody>
          <a:bodyPr/>
          <a:lstStyle/>
          <a:p>
            <a:r>
              <a:rPr lang="en-US"/>
              <a:t>18CEO405 </a:t>
            </a:r>
            <a:endParaRPr lang="en-US" dirty="0"/>
          </a:p>
        </p:txBody>
      </p:sp>
      <p:sp>
        <p:nvSpPr>
          <p:cNvPr id="11" name="Date Placeholder 10"/>
          <p:cNvSpPr>
            <a:spLocks noGrp="1"/>
          </p:cNvSpPr>
          <p:nvPr>
            <p:ph type="dt" sz="half" idx="10"/>
          </p:nvPr>
        </p:nvSpPr>
        <p:spPr/>
        <p:txBody>
          <a:bodyPr/>
          <a:lstStyle/>
          <a:p>
            <a:r>
              <a:rPr lang="en-US"/>
              <a:t>07/30/2020</a:t>
            </a:r>
            <a:endParaRPr lang="en-US" dirty="0"/>
          </a:p>
        </p:txBody>
      </p:sp>
      <p:pic>
        <p:nvPicPr>
          <p:cNvPr id="22530" name="Picture 2" descr="Hydrologic Flow - an overview | ScienceDirect Topics"/>
          <p:cNvPicPr>
            <a:picLocks noChangeAspect="1" noChangeArrowheads="1"/>
          </p:cNvPicPr>
          <p:nvPr/>
        </p:nvPicPr>
        <p:blipFill>
          <a:blip r:embed="rId2"/>
          <a:srcRect/>
          <a:stretch>
            <a:fillRect/>
          </a:stretch>
        </p:blipFill>
        <p:spPr bwMode="auto">
          <a:xfrm>
            <a:off x="1" y="791021"/>
            <a:ext cx="8929718" cy="6066979"/>
          </a:xfrm>
          <a:prstGeom prst="rect">
            <a:avLst/>
          </a:prstGeom>
          <a:noFill/>
        </p:spPr>
      </p:pic>
    </p:spTree>
    <p:extLst>
      <p:ext uri="{BB962C8B-B14F-4D97-AF65-F5344CB8AC3E}">
        <p14:creationId xmlns:p14="http://schemas.microsoft.com/office/powerpoint/2010/main" val="222187764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0"/>
            <a:ext cx="9144000" cy="9144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b="1" dirty="0">
                <a:latin typeface="Century Gothic" pitchFamily="34" charset="0"/>
              </a:rPr>
              <a:t>S5-SLO2- Hydrology cycle</a:t>
            </a:r>
          </a:p>
        </p:txBody>
      </p:sp>
      <p:sp>
        <p:nvSpPr>
          <p:cNvPr id="5" name="Rectangle 4"/>
          <p:cNvSpPr/>
          <p:nvPr/>
        </p:nvSpPr>
        <p:spPr>
          <a:xfrm>
            <a:off x="152400" y="6292334"/>
            <a:ext cx="4343400" cy="369332"/>
          </a:xfrm>
          <a:prstGeom prst="rect">
            <a:avLst/>
          </a:prstGeom>
        </p:spPr>
        <p:txBody>
          <a:bodyPr wrap="square">
            <a:spAutoFit/>
          </a:bodyPr>
          <a:lstStyle/>
          <a:p>
            <a:r>
              <a:rPr lang="en-US" b="1" i="1" dirty="0"/>
              <a:t>Source : </a:t>
            </a:r>
            <a:r>
              <a:rPr lang="en-US" i="1" dirty="0"/>
              <a:t>http://ngojwg.org/study3‐2‐e.html</a:t>
            </a:r>
          </a:p>
        </p:txBody>
      </p:sp>
      <p:sp>
        <p:nvSpPr>
          <p:cNvPr id="7" name="Slide Number Placeholder 6"/>
          <p:cNvSpPr>
            <a:spLocks noGrp="1"/>
          </p:cNvSpPr>
          <p:nvPr>
            <p:ph type="sldNum" sz="quarter" idx="12"/>
          </p:nvPr>
        </p:nvSpPr>
        <p:spPr/>
        <p:txBody>
          <a:bodyPr/>
          <a:lstStyle/>
          <a:p>
            <a:fld id="{7D26217B-22BD-4F27-BFB6-4C667AD9F2E9}" type="slidenum">
              <a:rPr lang="en-US" smtClean="0"/>
              <a:pPr/>
              <a:t>47</a:t>
            </a:fld>
            <a:endParaRPr lang="en-US" dirty="0"/>
          </a:p>
        </p:txBody>
      </p:sp>
      <p:sp>
        <p:nvSpPr>
          <p:cNvPr id="9" name="Footer Placeholder 8"/>
          <p:cNvSpPr>
            <a:spLocks noGrp="1"/>
          </p:cNvSpPr>
          <p:nvPr>
            <p:ph type="ftr" sz="quarter" idx="11"/>
          </p:nvPr>
        </p:nvSpPr>
        <p:spPr/>
        <p:txBody>
          <a:bodyPr/>
          <a:lstStyle/>
          <a:p>
            <a:r>
              <a:rPr lang="en-US"/>
              <a:t>18CEO405 </a:t>
            </a:r>
            <a:endParaRPr lang="en-US" dirty="0"/>
          </a:p>
        </p:txBody>
      </p:sp>
      <p:sp>
        <p:nvSpPr>
          <p:cNvPr id="11" name="Date Placeholder 10"/>
          <p:cNvSpPr>
            <a:spLocks noGrp="1"/>
          </p:cNvSpPr>
          <p:nvPr>
            <p:ph type="dt" sz="half" idx="10"/>
          </p:nvPr>
        </p:nvSpPr>
        <p:spPr/>
        <p:txBody>
          <a:bodyPr/>
          <a:lstStyle/>
          <a:p>
            <a:r>
              <a:rPr lang="en-US"/>
              <a:t>07/30/2020</a:t>
            </a:r>
            <a:endParaRPr lang="en-US" dirty="0"/>
          </a:p>
        </p:txBody>
      </p:sp>
      <p:pic>
        <p:nvPicPr>
          <p:cNvPr id="91140" name="Picture 4" descr="engineering_hydrology_100723_chapter_01_cycle.gif"/>
          <p:cNvPicPr>
            <a:picLocks noChangeAspect="1" noChangeArrowheads="1"/>
          </p:cNvPicPr>
          <p:nvPr/>
        </p:nvPicPr>
        <p:blipFill>
          <a:blip r:embed="rId2"/>
          <a:srcRect/>
          <a:stretch>
            <a:fillRect/>
          </a:stretch>
        </p:blipFill>
        <p:spPr bwMode="auto">
          <a:xfrm>
            <a:off x="101713" y="785794"/>
            <a:ext cx="8970881" cy="5920783"/>
          </a:xfrm>
          <a:prstGeom prst="rect">
            <a:avLst/>
          </a:prstGeom>
          <a:noFill/>
        </p:spPr>
      </p:pic>
    </p:spTree>
    <p:extLst>
      <p:ext uri="{BB962C8B-B14F-4D97-AF65-F5344CB8AC3E}">
        <p14:creationId xmlns:p14="http://schemas.microsoft.com/office/powerpoint/2010/main" val="222187764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0"/>
            <a:ext cx="9144000" cy="914400"/>
          </a:xfrm>
          <a:prstGeom prst="rect">
            <a:avLst/>
          </a:prstGeom>
        </p:spPr>
        <p:txBody>
          <a:bodyPr vert="horz" lIns="91440" tIns="45720" rIns="91440" bIns="45720" rtlCol="0" anchor="ctr">
            <a:normAutofit fontScale="92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b="1" dirty="0">
                <a:latin typeface="Century Gothic" pitchFamily="34" charset="0"/>
              </a:rPr>
              <a:t>S5-SLO2- Hydraulic flow of water pollution</a:t>
            </a:r>
          </a:p>
        </p:txBody>
      </p:sp>
      <p:sp>
        <p:nvSpPr>
          <p:cNvPr id="2" name="Rectangle 1"/>
          <p:cNvSpPr/>
          <p:nvPr/>
        </p:nvSpPr>
        <p:spPr>
          <a:xfrm>
            <a:off x="152400" y="762000"/>
            <a:ext cx="8705880" cy="3046988"/>
          </a:xfrm>
          <a:prstGeom prst="rect">
            <a:avLst/>
          </a:prstGeom>
        </p:spPr>
        <p:txBody>
          <a:bodyPr wrap="square">
            <a:spAutoFit/>
          </a:bodyPr>
          <a:lstStyle/>
          <a:p>
            <a:r>
              <a:rPr lang="en-US" sz="2400" b="1" dirty="0">
                <a:solidFill>
                  <a:srgbClr val="002060"/>
                </a:solidFill>
                <a:latin typeface="Century Gothic" pitchFamily="34" charset="0"/>
              </a:rPr>
              <a:t>Transport				Dilution</a:t>
            </a:r>
          </a:p>
          <a:p>
            <a:r>
              <a:rPr lang="en-US" sz="2400" b="1" dirty="0">
                <a:solidFill>
                  <a:srgbClr val="002060"/>
                </a:solidFill>
                <a:latin typeface="Century Gothic" pitchFamily="34" charset="0"/>
              </a:rPr>
              <a:t>Sediment transport		Sedimentation</a:t>
            </a:r>
          </a:p>
          <a:p>
            <a:r>
              <a:rPr lang="en-US" sz="2400" b="1" dirty="0">
                <a:solidFill>
                  <a:srgbClr val="002060"/>
                </a:solidFill>
                <a:latin typeface="Century Gothic" pitchFamily="34" charset="0"/>
              </a:rPr>
              <a:t>Advection				Diffusion</a:t>
            </a:r>
          </a:p>
          <a:p>
            <a:r>
              <a:rPr lang="en-US" sz="2400" b="1" dirty="0">
                <a:solidFill>
                  <a:srgbClr val="002060"/>
                </a:solidFill>
                <a:latin typeface="Century Gothic" pitchFamily="34" charset="0"/>
              </a:rPr>
              <a:t>Dispersion				Leaching</a:t>
            </a:r>
          </a:p>
          <a:p>
            <a:r>
              <a:rPr lang="en-US" sz="2400" b="1" dirty="0">
                <a:solidFill>
                  <a:srgbClr val="002060"/>
                </a:solidFill>
                <a:latin typeface="Century Gothic" pitchFamily="34" charset="0"/>
              </a:rPr>
              <a:t>Filtration				Adsorption</a:t>
            </a:r>
          </a:p>
          <a:p>
            <a:r>
              <a:rPr lang="en-US" sz="2400" b="1" dirty="0">
                <a:solidFill>
                  <a:srgbClr val="002060"/>
                </a:solidFill>
                <a:latin typeface="Century Gothic" pitchFamily="34" charset="0"/>
              </a:rPr>
              <a:t>Hydrolysis				Biodegradation</a:t>
            </a:r>
          </a:p>
          <a:p>
            <a:r>
              <a:rPr lang="en-US" sz="2400" b="1" dirty="0">
                <a:solidFill>
                  <a:srgbClr val="002060"/>
                </a:solidFill>
                <a:latin typeface="Century Gothic" pitchFamily="34" charset="0"/>
              </a:rPr>
              <a:t>Photodecomposition</a:t>
            </a:r>
          </a:p>
          <a:p>
            <a:endParaRPr lang="en-US" sz="2400" b="1" dirty="0">
              <a:solidFill>
                <a:srgbClr val="002060"/>
              </a:solidFill>
              <a:latin typeface="Century Gothic" pitchFamily="34" charset="0"/>
            </a:endParaRPr>
          </a:p>
        </p:txBody>
      </p:sp>
      <p:pic>
        <p:nvPicPr>
          <p:cNvPr id="3" name="Picture 2"/>
          <p:cNvPicPr>
            <a:picLocks noChangeAspect="1"/>
          </p:cNvPicPr>
          <p:nvPr/>
        </p:nvPicPr>
        <p:blipFill>
          <a:blip r:embed="rId2"/>
          <a:stretch>
            <a:fillRect/>
          </a:stretch>
        </p:blipFill>
        <p:spPr>
          <a:xfrm>
            <a:off x="5687" y="3643314"/>
            <a:ext cx="8785853" cy="2833686"/>
          </a:xfrm>
          <a:prstGeom prst="rect">
            <a:avLst/>
          </a:prstGeom>
        </p:spPr>
      </p:pic>
      <p:sp>
        <p:nvSpPr>
          <p:cNvPr id="5" name="Rectangle 4"/>
          <p:cNvSpPr/>
          <p:nvPr/>
        </p:nvSpPr>
        <p:spPr>
          <a:xfrm>
            <a:off x="152400" y="6292334"/>
            <a:ext cx="4343400" cy="369332"/>
          </a:xfrm>
          <a:prstGeom prst="rect">
            <a:avLst/>
          </a:prstGeom>
        </p:spPr>
        <p:txBody>
          <a:bodyPr wrap="square">
            <a:spAutoFit/>
          </a:bodyPr>
          <a:lstStyle/>
          <a:p>
            <a:r>
              <a:rPr lang="en-US" b="1" i="1" dirty="0"/>
              <a:t>Source : </a:t>
            </a:r>
            <a:r>
              <a:rPr lang="en-US" i="1" dirty="0"/>
              <a:t>http://ngojwg.org/study3‐2‐e.html</a:t>
            </a:r>
          </a:p>
        </p:txBody>
      </p:sp>
      <p:sp>
        <p:nvSpPr>
          <p:cNvPr id="7" name="Slide Number Placeholder 6"/>
          <p:cNvSpPr>
            <a:spLocks noGrp="1"/>
          </p:cNvSpPr>
          <p:nvPr>
            <p:ph type="sldNum" sz="quarter" idx="12"/>
          </p:nvPr>
        </p:nvSpPr>
        <p:spPr/>
        <p:txBody>
          <a:bodyPr/>
          <a:lstStyle/>
          <a:p>
            <a:fld id="{7D26217B-22BD-4F27-BFB6-4C667AD9F2E9}" type="slidenum">
              <a:rPr lang="en-US" smtClean="0"/>
              <a:pPr/>
              <a:t>48</a:t>
            </a:fld>
            <a:endParaRPr lang="en-US" dirty="0"/>
          </a:p>
        </p:txBody>
      </p:sp>
      <p:sp>
        <p:nvSpPr>
          <p:cNvPr id="9" name="Footer Placeholder 8"/>
          <p:cNvSpPr>
            <a:spLocks noGrp="1"/>
          </p:cNvSpPr>
          <p:nvPr>
            <p:ph type="ftr" sz="quarter" idx="11"/>
          </p:nvPr>
        </p:nvSpPr>
        <p:spPr/>
        <p:txBody>
          <a:bodyPr/>
          <a:lstStyle/>
          <a:p>
            <a:r>
              <a:rPr lang="en-US"/>
              <a:t>18CEO405 </a:t>
            </a:r>
            <a:endParaRPr lang="en-US" dirty="0"/>
          </a:p>
        </p:txBody>
      </p:sp>
      <p:sp>
        <p:nvSpPr>
          <p:cNvPr id="11" name="Date Placeholder 10"/>
          <p:cNvSpPr>
            <a:spLocks noGrp="1"/>
          </p:cNvSpPr>
          <p:nvPr>
            <p:ph type="dt" sz="half" idx="10"/>
          </p:nvPr>
        </p:nvSpPr>
        <p:spPr/>
        <p:txBody>
          <a:bodyPr/>
          <a:lstStyle/>
          <a:p>
            <a:r>
              <a:rPr lang="en-US"/>
              <a:t>07/30/2020</a:t>
            </a:r>
            <a:endParaRPr lang="en-US" dirty="0"/>
          </a:p>
        </p:txBody>
      </p:sp>
    </p:spTree>
    <p:extLst>
      <p:ext uri="{BB962C8B-B14F-4D97-AF65-F5344CB8AC3E}">
        <p14:creationId xmlns:p14="http://schemas.microsoft.com/office/powerpoint/2010/main" val="222187764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0"/>
            <a:ext cx="9144000" cy="914400"/>
          </a:xfrm>
          <a:prstGeom prst="rect">
            <a:avLst/>
          </a:prstGeom>
        </p:spPr>
        <p:txBody>
          <a:bodyPr vert="horz" lIns="91440" tIns="45720" rIns="91440" bIns="45720" rtlCol="0" anchor="ctr">
            <a:normAutofit fontScale="92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b="1" dirty="0">
                <a:latin typeface="Century Gothic" pitchFamily="34" charset="0"/>
              </a:rPr>
              <a:t>S5-SLO2- Hydraulic flow of water pollution</a:t>
            </a:r>
          </a:p>
        </p:txBody>
      </p:sp>
      <p:sp>
        <p:nvSpPr>
          <p:cNvPr id="5" name="Rectangle 4"/>
          <p:cNvSpPr/>
          <p:nvPr/>
        </p:nvSpPr>
        <p:spPr>
          <a:xfrm>
            <a:off x="152400" y="6292334"/>
            <a:ext cx="4343400" cy="369332"/>
          </a:xfrm>
          <a:prstGeom prst="rect">
            <a:avLst/>
          </a:prstGeom>
        </p:spPr>
        <p:txBody>
          <a:bodyPr wrap="square">
            <a:spAutoFit/>
          </a:bodyPr>
          <a:lstStyle/>
          <a:p>
            <a:r>
              <a:rPr lang="en-US" b="1" i="1" dirty="0"/>
              <a:t>Source : </a:t>
            </a:r>
            <a:r>
              <a:rPr lang="en-US" i="1" dirty="0"/>
              <a:t>http://ngojwg.org/study3‐2‐e.html</a:t>
            </a:r>
          </a:p>
        </p:txBody>
      </p:sp>
      <p:sp>
        <p:nvSpPr>
          <p:cNvPr id="7" name="Slide Number Placeholder 6"/>
          <p:cNvSpPr>
            <a:spLocks noGrp="1"/>
          </p:cNvSpPr>
          <p:nvPr>
            <p:ph type="sldNum" sz="quarter" idx="12"/>
          </p:nvPr>
        </p:nvSpPr>
        <p:spPr>
          <a:xfrm>
            <a:off x="7010400" y="6492875"/>
            <a:ext cx="2133600" cy="365125"/>
          </a:xfrm>
        </p:spPr>
        <p:txBody>
          <a:bodyPr/>
          <a:lstStyle/>
          <a:p>
            <a:fld id="{7D26217B-22BD-4F27-BFB6-4C667AD9F2E9}" type="slidenum">
              <a:rPr lang="en-US" smtClean="0"/>
              <a:pPr/>
              <a:t>49</a:t>
            </a:fld>
            <a:endParaRPr lang="en-US" dirty="0"/>
          </a:p>
        </p:txBody>
      </p:sp>
      <p:sp>
        <p:nvSpPr>
          <p:cNvPr id="9" name="Footer Placeholder 8"/>
          <p:cNvSpPr>
            <a:spLocks noGrp="1"/>
          </p:cNvSpPr>
          <p:nvPr>
            <p:ph type="ftr" sz="quarter" idx="11"/>
          </p:nvPr>
        </p:nvSpPr>
        <p:spPr/>
        <p:txBody>
          <a:bodyPr/>
          <a:lstStyle/>
          <a:p>
            <a:r>
              <a:rPr lang="en-US"/>
              <a:t>18CEO405 </a:t>
            </a:r>
            <a:endParaRPr lang="en-US" dirty="0"/>
          </a:p>
        </p:txBody>
      </p:sp>
      <p:sp>
        <p:nvSpPr>
          <p:cNvPr id="11" name="Date Placeholder 10"/>
          <p:cNvSpPr>
            <a:spLocks noGrp="1"/>
          </p:cNvSpPr>
          <p:nvPr>
            <p:ph type="dt" sz="half" idx="10"/>
          </p:nvPr>
        </p:nvSpPr>
        <p:spPr/>
        <p:txBody>
          <a:bodyPr/>
          <a:lstStyle/>
          <a:p>
            <a:r>
              <a:rPr lang="en-US"/>
              <a:t>07/30/2020</a:t>
            </a:r>
            <a:endParaRPr lang="en-US" dirty="0"/>
          </a:p>
        </p:txBody>
      </p:sp>
      <p:pic>
        <p:nvPicPr>
          <p:cNvPr id="89090" name="Picture 2" descr="fracking-water-cycle – Lorelei&amp;#39;s"/>
          <p:cNvPicPr>
            <a:picLocks noChangeAspect="1" noChangeArrowheads="1"/>
          </p:cNvPicPr>
          <p:nvPr/>
        </p:nvPicPr>
        <p:blipFill>
          <a:blip r:embed="rId2"/>
          <a:srcRect t="9579"/>
          <a:stretch>
            <a:fillRect/>
          </a:stretch>
        </p:blipFill>
        <p:spPr bwMode="auto">
          <a:xfrm>
            <a:off x="285720" y="1214422"/>
            <a:ext cx="8429684" cy="5653129"/>
          </a:xfrm>
          <a:prstGeom prst="rect">
            <a:avLst/>
          </a:prstGeom>
          <a:noFill/>
        </p:spPr>
      </p:pic>
    </p:spTree>
    <p:extLst>
      <p:ext uri="{BB962C8B-B14F-4D97-AF65-F5344CB8AC3E}">
        <p14:creationId xmlns:p14="http://schemas.microsoft.com/office/powerpoint/2010/main" val="22218776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0034" y="0"/>
            <a:ext cx="8229600" cy="1143000"/>
          </a:xfrm>
        </p:spPr>
        <p:txBody>
          <a:bodyPr/>
          <a:lstStyle/>
          <a:p>
            <a:r>
              <a:rPr lang="en-IN" dirty="0"/>
              <a:t>SOURCES OF WATER POLLUTION</a:t>
            </a:r>
          </a:p>
        </p:txBody>
      </p:sp>
      <p:sp>
        <p:nvSpPr>
          <p:cNvPr id="3" name="Date Placeholder 2"/>
          <p:cNvSpPr>
            <a:spLocks noGrp="1"/>
          </p:cNvSpPr>
          <p:nvPr>
            <p:ph type="dt" sz="half" idx="10"/>
          </p:nvPr>
        </p:nvSpPr>
        <p:spPr/>
        <p:txBody>
          <a:bodyPr/>
          <a:lstStyle/>
          <a:p>
            <a:r>
              <a:rPr lang="en-US"/>
              <a:t>07/30/2020</a:t>
            </a:r>
            <a:endParaRPr lang="en-US" dirty="0"/>
          </a:p>
        </p:txBody>
      </p:sp>
      <p:sp>
        <p:nvSpPr>
          <p:cNvPr id="4" name="Footer Placeholder 3"/>
          <p:cNvSpPr>
            <a:spLocks noGrp="1"/>
          </p:cNvSpPr>
          <p:nvPr>
            <p:ph type="ftr" sz="quarter" idx="11"/>
          </p:nvPr>
        </p:nvSpPr>
        <p:spPr/>
        <p:txBody>
          <a:bodyPr/>
          <a:lstStyle/>
          <a:p>
            <a:r>
              <a:rPr lang="en-US"/>
              <a:t>18CEO405 </a:t>
            </a:r>
            <a:endParaRPr lang="en-US" dirty="0"/>
          </a:p>
        </p:txBody>
      </p:sp>
      <p:sp>
        <p:nvSpPr>
          <p:cNvPr id="5" name="Slide Number Placeholder 4"/>
          <p:cNvSpPr>
            <a:spLocks noGrp="1"/>
          </p:cNvSpPr>
          <p:nvPr>
            <p:ph type="sldNum" sz="quarter" idx="12"/>
          </p:nvPr>
        </p:nvSpPr>
        <p:spPr/>
        <p:txBody>
          <a:bodyPr/>
          <a:lstStyle/>
          <a:p>
            <a:fld id="{7D26217B-22BD-4F27-BFB6-4C667AD9F2E9}" type="slidenum">
              <a:rPr lang="en-US" smtClean="0"/>
              <a:pPr/>
              <a:t>5</a:t>
            </a:fld>
            <a:endParaRPr lang="en-US" dirty="0"/>
          </a:p>
        </p:txBody>
      </p:sp>
      <p:pic>
        <p:nvPicPr>
          <p:cNvPr id="1026" name="Picture 2" descr="Sources Water Pollution Stock Illustrations – 210 Sources Water Pollution  Stock Illustrations, Vectors &amp;amp; Clipart - Dreamstime"/>
          <p:cNvPicPr>
            <a:picLocks noChangeAspect="1" noChangeArrowheads="1"/>
          </p:cNvPicPr>
          <p:nvPr/>
        </p:nvPicPr>
        <p:blipFill>
          <a:blip r:embed="rId2"/>
          <a:srcRect b="8571"/>
          <a:stretch>
            <a:fillRect/>
          </a:stretch>
        </p:blipFill>
        <p:spPr bwMode="auto">
          <a:xfrm>
            <a:off x="0" y="928646"/>
            <a:ext cx="9167853" cy="5500750"/>
          </a:xfrm>
          <a:prstGeom prst="rect">
            <a:avLst/>
          </a:prstGeom>
          <a:noFill/>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0"/>
            <a:ext cx="9144000" cy="6858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b="1" dirty="0">
                <a:latin typeface="Century Gothic" pitchFamily="34" charset="0"/>
              </a:rPr>
              <a:t>S6-SLO1- Water sampling</a:t>
            </a:r>
          </a:p>
        </p:txBody>
      </p:sp>
      <p:sp>
        <p:nvSpPr>
          <p:cNvPr id="7" name="Slide Number Placeholder 6"/>
          <p:cNvSpPr>
            <a:spLocks noGrp="1"/>
          </p:cNvSpPr>
          <p:nvPr>
            <p:ph type="sldNum" sz="quarter" idx="12"/>
          </p:nvPr>
        </p:nvSpPr>
        <p:spPr/>
        <p:txBody>
          <a:bodyPr/>
          <a:lstStyle/>
          <a:p>
            <a:fld id="{7D26217B-22BD-4F27-BFB6-4C667AD9F2E9}" type="slidenum">
              <a:rPr lang="en-US" smtClean="0"/>
              <a:pPr/>
              <a:t>50</a:t>
            </a:fld>
            <a:endParaRPr lang="en-US" dirty="0"/>
          </a:p>
        </p:txBody>
      </p:sp>
      <p:sp>
        <p:nvSpPr>
          <p:cNvPr id="6" name="Footer Placeholder 5"/>
          <p:cNvSpPr>
            <a:spLocks noGrp="1"/>
          </p:cNvSpPr>
          <p:nvPr>
            <p:ph type="ftr" sz="quarter" idx="11"/>
          </p:nvPr>
        </p:nvSpPr>
        <p:spPr/>
        <p:txBody>
          <a:bodyPr/>
          <a:lstStyle/>
          <a:p>
            <a:r>
              <a:rPr lang="en-US"/>
              <a:t>18CEO405 </a:t>
            </a:r>
            <a:endParaRPr lang="en-US" dirty="0"/>
          </a:p>
        </p:txBody>
      </p:sp>
      <p:sp>
        <p:nvSpPr>
          <p:cNvPr id="9" name="Date Placeholder 8"/>
          <p:cNvSpPr>
            <a:spLocks noGrp="1"/>
          </p:cNvSpPr>
          <p:nvPr>
            <p:ph type="dt" sz="half" idx="10"/>
          </p:nvPr>
        </p:nvSpPr>
        <p:spPr/>
        <p:txBody>
          <a:bodyPr/>
          <a:lstStyle/>
          <a:p>
            <a:r>
              <a:rPr lang="en-US"/>
              <a:t>07/30/2020</a:t>
            </a:r>
            <a:endParaRPr lang="en-US" dirty="0"/>
          </a:p>
        </p:txBody>
      </p:sp>
      <p:sp>
        <p:nvSpPr>
          <p:cNvPr id="10" name="Rectangle 9"/>
          <p:cNvSpPr/>
          <p:nvPr/>
        </p:nvSpPr>
        <p:spPr>
          <a:xfrm>
            <a:off x="0" y="511791"/>
            <a:ext cx="9144000" cy="5386090"/>
          </a:xfrm>
          <a:prstGeom prst="rect">
            <a:avLst/>
          </a:prstGeom>
        </p:spPr>
        <p:txBody>
          <a:bodyPr wrap="square">
            <a:spAutoFit/>
          </a:bodyPr>
          <a:lstStyle/>
          <a:p>
            <a:pPr>
              <a:lnSpc>
                <a:spcPct val="150000"/>
              </a:lnSpc>
              <a:buBlip>
                <a:blip r:embed="rId3"/>
              </a:buBlip>
            </a:pPr>
            <a:r>
              <a:rPr lang="en-US" sz="2200" b="1" dirty="0">
                <a:solidFill>
                  <a:srgbClr val="C00000"/>
                </a:solidFill>
                <a:latin typeface="Century Gothic" pitchFamily="34" charset="0"/>
                <a:cs typeface="Times New Roman" pitchFamily="18" charset="0"/>
              </a:rPr>
              <a:t>Sampling:</a:t>
            </a:r>
          </a:p>
          <a:p>
            <a:pPr>
              <a:lnSpc>
                <a:spcPct val="150000"/>
              </a:lnSpc>
              <a:buBlip>
                <a:blip r:embed="rId3"/>
              </a:buBlip>
            </a:pPr>
            <a:r>
              <a:rPr lang="en-US" sz="2200" b="1" dirty="0">
                <a:solidFill>
                  <a:srgbClr val="002060"/>
                </a:solidFill>
                <a:latin typeface="Century Gothic" pitchFamily="34" charset="0"/>
                <a:cs typeface="Times New Roman" pitchFamily="18" charset="0"/>
              </a:rPr>
              <a:t>The process of collecting a representative portion of water, as from the natural environment or from an industrial site, for the purpose of analyzing it for constituents.</a:t>
            </a:r>
          </a:p>
          <a:p>
            <a:pPr>
              <a:lnSpc>
                <a:spcPct val="150000"/>
              </a:lnSpc>
              <a:buBlip>
                <a:blip r:embed="rId3"/>
              </a:buBlip>
            </a:pPr>
            <a:r>
              <a:rPr lang="en-US" sz="2200" b="1" dirty="0">
                <a:solidFill>
                  <a:srgbClr val="002060"/>
                </a:solidFill>
                <a:latin typeface="Century Gothic" pitchFamily="34" charset="0"/>
                <a:cs typeface="Times New Roman" pitchFamily="18" charset="0"/>
              </a:rPr>
              <a:t>The process of taking a portion of water for analysis or other testing</a:t>
            </a:r>
          </a:p>
          <a:p>
            <a:pPr>
              <a:lnSpc>
                <a:spcPct val="150000"/>
              </a:lnSpc>
              <a:buBlip>
                <a:blip r:embed="rId3"/>
              </a:buBlip>
            </a:pPr>
            <a:r>
              <a:rPr lang="en-US" sz="2200" b="1" dirty="0">
                <a:solidFill>
                  <a:srgbClr val="002060"/>
                </a:solidFill>
                <a:latin typeface="Century Gothic" pitchFamily="34" charset="0"/>
                <a:cs typeface="Times New Roman" pitchFamily="18" charset="0"/>
              </a:rPr>
              <a:t>E.g drinking water to check that it complies or river water to check for pollutants, or bathing water to check that it is safe.</a:t>
            </a:r>
          </a:p>
          <a:p>
            <a:pPr algn="just">
              <a:lnSpc>
                <a:spcPct val="150000"/>
              </a:lnSpc>
            </a:pPr>
            <a:r>
              <a:rPr lang="en-US" sz="2200" b="1" dirty="0">
                <a:solidFill>
                  <a:srgbClr val="002060"/>
                </a:solidFill>
                <a:latin typeface="Century Gothic" pitchFamily="34" charset="0"/>
                <a:cs typeface="Times New Roman" pitchFamily="18" charset="0"/>
              </a:rPr>
              <a:t>	</a:t>
            </a:r>
            <a:r>
              <a:rPr lang="en-US" sz="3200" b="1" dirty="0">
                <a:latin typeface="Times New Roman" pitchFamily="18" charset="0"/>
                <a:cs typeface="Times New Roman" pitchFamily="18" charset="0"/>
              </a:rPr>
              <a:t>	</a:t>
            </a:r>
          </a:p>
          <a:p>
            <a:pPr algn="just"/>
            <a:endParaRPr lang="en-US" sz="3200" dirty="0">
              <a:solidFill>
                <a:srgbClr val="FF0000"/>
              </a:solidFill>
              <a:cs typeface="Times New Roman" pitchFamily="18" charset="0"/>
            </a:endParaRPr>
          </a:p>
        </p:txBody>
      </p:sp>
    </p:spTree>
    <p:extLst>
      <p:ext uri="{BB962C8B-B14F-4D97-AF65-F5344CB8AC3E}">
        <p14:creationId xmlns:p14="http://schemas.microsoft.com/office/powerpoint/2010/main" val="31686703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0"/>
            <a:ext cx="9144000" cy="6858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b="1" dirty="0">
                <a:latin typeface="Century Gothic" pitchFamily="34" charset="0"/>
              </a:rPr>
              <a:t>S6-SLO1- Sampling procedure</a:t>
            </a:r>
          </a:p>
        </p:txBody>
      </p:sp>
      <p:sp>
        <p:nvSpPr>
          <p:cNvPr id="7" name="Slide Number Placeholder 6"/>
          <p:cNvSpPr>
            <a:spLocks noGrp="1"/>
          </p:cNvSpPr>
          <p:nvPr>
            <p:ph type="sldNum" sz="quarter" idx="12"/>
          </p:nvPr>
        </p:nvSpPr>
        <p:spPr/>
        <p:txBody>
          <a:bodyPr/>
          <a:lstStyle/>
          <a:p>
            <a:fld id="{7D26217B-22BD-4F27-BFB6-4C667AD9F2E9}" type="slidenum">
              <a:rPr lang="en-US" smtClean="0"/>
              <a:pPr/>
              <a:t>51</a:t>
            </a:fld>
            <a:endParaRPr lang="en-US" dirty="0"/>
          </a:p>
        </p:txBody>
      </p:sp>
      <p:sp>
        <p:nvSpPr>
          <p:cNvPr id="6" name="Footer Placeholder 5"/>
          <p:cNvSpPr>
            <a:spLocks noGrp="1"/>
          </p:cNvSpPr>
          <p:nvPr>
            <p:ph type="ftr" sz="quarter" idx="11"/>
          </p:nvPr>
        </p:nvSpPr>
        <p:spPr/>
        <p:txBody>
          <a:bodyPr/>
          <a:lstStyle/>
          <a:p>
            <a:r>
              <a:rPr lang="en-US"/>
              <a:t>18CEO405 </a:t>
            </a:r>
            <a:endParaRPr lang="en-US" dirty="0"/>
          </a:p>
        </p:txBody>
      </p:sp>
      <p:sp>
        <p:nvSpPr>
          <p:cNvPr id="9" name="Date Placeholder 8"/>
          <p:cNvSpPr>
            <a:spLocks noGrp="1"/>
          </p:cNvSpPr>
          <p:nvPr>
            <p:ph type="dt" sz="half" idx="10"/>
          </p:nvPr>
        </p:nvSpPr>
        <p:spPr/>
        <p:txBody>
          <a:bodyPr/>
          <a:lstStyle/>
          <a:p>
            <a:r>
              <a:rPr lang="en-US"/>
              <a:t>07/30/2020</a:t>
            </a:r>
            <a:endParaRPr lang="en-US" dirty="0"/>
          </a:p>
        </p:txBody>
      </p:sp>
      <p:pic>
        <p:nvPicPr>
          <p:cNvPr id="21506" name="Picture 2" descr="Can drones be used to conduct water sampling in aquatic environments? A  review - ScienceDirect"/>
          <p:cNvPicPr>
            <a:picLocks noChangeAspect="1" noChangeArrowheads="1"/>
          </p:cNvPicPr>
          <p:nvPr/>
        </p:nvPicPr>
        <p:blipFill>
          <a:blip r:embed="rId3"/>
          <a:srcRect/>
          <a:stretch>
            <a:fillRect/>
          </a:stretch>
        </p:blipFill>
        <p:spPr bwMode="auto">
          <a:xfrm>
            <a:off x="4357686" y="4112501"/>
            <a:ext cx="4786314" cy="2745499"/>
          </a:xfrm>
          <a:prstGeom prst="rect">
            <a:avLst/>
          </a:prstGeom>
          <a:noFill/>
        </p:spPr>
      </p:pic>
      <p:pic>
        <p:nvPicPr>
          <p:cNvPr id="21508" name="Picture 4" descr="OLCreate: HEAT_HEH_ET_1.0 Hygiene and Environmental Health Module: 17. Water  Pollution and its Control: 17.8.3 Sampling procedure from dug wells and  similar sources"/>
          <p:cNvPicPr>
            <a:picLocks noChangeAspect="1" noChangeArrowheads="1"/>
          </p:cNvPicPr>
          <p:nvPr/>
        </p:nvPicPr>
        <p:blipFill>
          <a:blip r:embed="rId4"/>
          <a:srcRect/>
          <a:stretch>
            <a:fillRect/>
          </a:stretch>
        </p:blipFill>
        <p:spPr bwMode="auto">
          <a:xfrm>
            <a:off x="4381500" y="1142984"/>
            <a:ext cx="4762500" cy="2943225"/>
          </a:xfrm>
          <a:prstGeom prst="rect">
            <a:avLst/>
          </a:prstGeom>
          <a:noFill/>
        </p:spPr>
      </p:pic>
      <p:pic>
        <p:nvPicPr>
          <p:cNvPr id="21510" name="Picture 6" descr="Water sampling methods and tools"/>
          <p:cNvPicPr>
            <a:picLocks noChangeAspect="1" noChangeArrowheads="1"/>
          </p:cNvPicPr>
          <p:nvPr/>
        </p:nvPicPr>
        <p:blipFill>
          <a:blip r:embed="rId5"/>
          <a:srcRect/>
          <a:stretch>
            <a:fillRect/>
          </a:stretch>
        </p:blipFill>
        <p:spPr bwMode="auto">
          <a:xfrm>
            <a:off x="0" y="714356"/>
            <a:ext cx="3719496" cy="2792538"/>
          </a:xfrm>
          <a:prstGeom prst="rect">
            <a:avLst/>
          </a:prstGeom>
          <a:noFill/>
        </p:spPr>
      </p:pic>
      <p:pic>
        <p:nvPicPr>
          <p:cNvPr id="95234" name="Picture 2" descr="Chapter 5 - FIELD WORK AND SAMPLING"/>
          <p:cNvPicPr>
            <a:picLocks noChangeAspect="1" noChangeArrowheads="1"/>
          </p:cNvPicPr>
          <p:nvPr/>
        </p:nvPicPr>
        <p:blipFill>
          <a:blip r:embed="rId6"/>
          <a:srcRect/>
          <a:stretch>
            <a:fillRect/>
          </a:stretch>
        </p:blipFill>
        <p:spPr bwMode="auto">
          <a:xfrm>
            <a:off x="0" y="3714752"/>
            <a:ext cx="2495550" cy="1828800"/>
          </a:xfrm>
          <a:prstGeom prst="rect">
            <a:avLst/>
          </a:prstGeom>
          <a:noFill/>
        </p:spPr>
      </p:pic>
    </p:spTree>
    <p:extLst>
      <p:ext uri="{BB962C8B-B14F-4D97-AF65-F5344CB8AC3E}">
        <p14:creationId xmlns:p14="http://schemas.microsoft.com/office/powerpoint/2010/main" val="31686703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0"/>
            <a:ext cx="9144000" cy="9144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b="1" dirty="0">
                <a:latin typeface="Century Gothic" pitchFamily="34" charset="0"/>
              </a:rPr>
              <a:t>S4-SLO2- Transport of pollutants</a:t>
            </a:r>
          </a:p>
        </p:txBody>
      </p:sp>
      <p:sp>
        <p:nvSpPr>
          <p:cNvPr id="6" name="Rectangle 5"/>
          <p:cNvSpPr/>
          <p:nvPr/>
        </p:nvSpPr>
        <p:spPr>
          <a:xfrm>
            <a:off x="18197" y="762000"/>
            <a:ext cx="9144000" cy="6288901"/>
          </a:xfrm>
          <a:prstGeom prst="rect">
            <a:avLst/>
          </a:prstGeom>
        </p:spPr>
        <p:txBody>
          <a:bodyPr wrap="square">
            <a:spAutoFit/>
          </a:bodyPr>
          <a:lstStyle/>
          <a:p>
            <a:pPr marL="342900" indent="-342900" algn="just">
              <a:lnSpc>
                <a:spcPct val="150000"/>
              </a:lnSpc>
              <a:spcBef>
                <a:spcPts val="200"/>
              </a:spcBef>
              <a:spcAft>
                <a:spcPts val="200"/>
              </a:spcAft>
              <a:buBlip>
                <a:blip r:embed="rId2"/>
              </a:buBlip>
            </a:pPr>
            <a:r>
              <a:rPr lang="en-US" sz="2400" b="1" dirty="0">
                <a:solidFill>
                  <a:srgbClr val="002060"/>
                </a:solidFill>
                <a:latin typeface="Century Gothic" pitchFamily="34" charset="0"/>
              </a:rPr>
              <a:t>The transport of pollutants in water can occur under particulate or dissolved forms, either in surface or groundwater.</a:t>
            </a:r>
          </a:p>
          <a:p>
            <a:pPr marL="342900" indent="-342900" algn="just">
              <a:lnSpc>
                <a:spcPct val="150000"/>
              </a:lnSpc>
              <a:spcBef>
                <a:spcPts val="200"/>
              </a:spcBef>
              <a:spcAft>
                <a:spcPts val="200"/>
              </a:spcAft>
              <a:buBlip>
                <a:blip r:embed="rId2"/>
              </a:buBlip>
            </a:pPr>
            <a:r>
              <a:rPr lang="en-US" sz="2400" b="1" dirty="0">
                <a:solidFill>
                  <a:srgbClr val="002060"/>
                </a:solidFill>
                <a:latin typeface="Century Gothic" pitchFamily="34" charset="0"/>
              </a:rPr>
              <a:t> In surface water, soil particles can be introduced in streams and move under particulate form downstream (bed-load transport) by </a:t>
            </a:r>
            <a:r>
              <a:rPr lang="en-US" sz="2400" b="1" dirty="0">
                <a:solidFill>
                  <a:srgbClr val="C00000"/>
                </a:solidFill>
                <a:latin typeface="Century Gothic" pitchFamily="34" charset="0"/>
              </a:rPr>
              <a:t>rolling</a:t>
            </a:r>
            <a:r>
              <a:rPr lang="en-US" sz="2400" b="1" dirty="0">
                <a:solidFill>
                  <a:srgbClr val="002060"/>
                </a:solidFill>
                <a:latin typeface="Century Gothic" pitchFamily="34" charset="0"/>
              </a:rPr>
              <a:t>, </a:t>
            </a:r>
            <a:r>
              <a:rPr lang="en-US" sz="2400" b="1" dirty="0">
                <a:solidFill>
                  <a:srgbClr val="C00000"/>
                </a:solidFill>
                <a:latin typeface="Century Gothic" pitchFamily="34" charset="0"/>
              </a:rPr>
              <a:t>sliding, and saltation </a:t>
            </a:r>
            <a:r>
              <a:rPr lang="en-US" sz="2400" b="1" dirty="0">
                <a:solidFill>
                  <a:srgbClr val="002060"/>
                </a:solidFill>
                <a:latin typeface="Century Gothic" pitchFamily="34" charset="0"/>
              </a:rPr>
              <a:t>and further deposited downstream.</a:t>
            </a:r>
          </a:p>
          <a:p>
            <a:pPr marL="342900" indent="-342900" algn="just">
              <a:lnSpc>
                <a:spcPct val="150000"/>
              </a:lnSpc>
              <a:spcBef>
                <a:spcPts val="200"/>
              </a:spcBef>
              <a:spcAft>
                <a:spcPts val="200"/>
              </a:spcAft>
              <a:buBlip>
                <a:blip r:embed="rId2"/>
              </a:buBlip>
            </a:pPr>
            <a:r>
              <a:rPr lang="en-US" sz="2400" b="1" dirty="0">
                <a:solidFill>
                  <a:srgbClr val="002060"/>
                </a:solidFill>
                <a:latin typeface="Century Gothic" pitchFamily="34" charset="0"/>
              </a:rPr>
              <a:t> It depends on flow velocity, turbulence, and grain size, shape, and density. In groundwater, particulate transport is not so expressive and occurs for very small grain size particles.</a:t>
            </a:r>
          </a:p>
        </p:txBody>
      </p:sp>
      <p:sp>
        <p:nvSpPr>
          <p:cNvPr id="3" name="Slide Number Placeholder 2"/>
          <p:cNvSpPr>
            <a:spLocks noGrp="1"/>
          </p:cNvSpPr>
          <p:nvPr>
            <p:ph type="sldNum" sz="quarter" idx="12"/>
          </p:nvPr>
        </p:nvSpPr>
        <p:spPr/>
        <p:txBody>
          <a:bodyPr/>
          <a:lstStyle/>
          <a:p>
            <a:fld id="{7D26217B-22BD-4F27-BFB6-4C667AD9F2E9}" type="slidenum">
              <a:rPr lang="en-US" smtClean="0"/>
              <a:pPr/>
              <a:t>52</a:t>
            </a:fld>
            <a:endParaRPr lang="en-US" dirty="0"/>
          </a:p>
        </p:txBody>
      </p:sp>
      <p:sp>
        <p:nvSpPr>
          <p:cNvPr id="7" name="Footer Placeholder 6"/>
          <p:cNvSpPr>
            <a:spLocks noGrp="1"/>
          </p:cNvSpPr>
          <p:nvPr>
            <p:ph type="ftr" sz="quarter" idx="11"/>
          </p:nvPr>
        </p:nvSpPr>
        <p:spPr/>
        <p:txBody>
          <a:bodyPr/>
          <a:lstStyle/>
          <a:p>
            <a:r>
              <a:rPr lang="en-US"/>
              <a:t>18CEO405 </a:t>
            </a:r>
            <a:endParaRPr lang="en-US" dirty="0"/>
          </a:p>
        </p:txBody>
      </p:sp>
      <p:sp>
        <p:nvSpPr>
          <p:cNvPr id="9" name="Date Placeholder 8"/>
          <p:cNvSpPr>
            <a:spLocks noGrp="1"/>
          </p:cNvSpPr>
          <p:nvPr>
            <p:ph type="dt" sz="half" idx="10"/>
          </p:nvPr>
        </p:nvSpPr>
        <p:spPr/>
        <p:txBody>
          <a:bodyPr/>
          <a:lstStyle/>
          <a:p>
            <a:r>
              <a:rPr lang="en-US"/>
              <a:t>07/30/2020</a:t>
            </a:r>
            <a:endParaRPr lang="en-US" dirty="0"/>
          </a:p>
        </p:txBody>
      </p:sp>
    </p:spTree>
    <p:extLst>
      <p:ext uri="{BB962C8B-B14F-4D97-AF65-F5344CB8AC3E}">
        <p14:creationId xmlns:p14="http://schemas.microsoft.com/office/powerpoint/2010/main" val="281131418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0"/>
            <a:ext cx="9144000" cy="6858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b="1" dirty="0">
                <a:latin typeface="Century Gothic" pitchFamily="34" charset="0"/>
              </a:rPr>
              <a:t>S6-SLO1- Sampling procedure</a:t>
            </a:r>
          </a:p>
        </p:txBody>
      </p:sp>
      <p:sp>
        <p:nvSpPr>
          <p:cNvPr id="5" name="Rectangle 4"/>
          <p:cNvSpPr/>
          <p:nvPr/>
        </p:nvSpPr>
        <p:spPr>
          <a:xfrm>
            <a:off x="0" y="511791"/>
            <a:ext cx="9144000" cy="6663363"/>
          </a:xfrm>
          <a:prstGeom prst="rect">
            <a:avLst/>
          </a:prstGeom>
        </p:spPr>
        <p:txBody>
          <a:bodyPr wrap="square">
            <a:spAutoFit/>
          </a:bodyPr>
          <a:lstStyle/>
          <a:p>
            <a:pPr>
              <a:lnSpc>
                <a:spcPct val="150000"/>
              </a:lnSpc>
              <a:buBlip>
                <a:blip r:embed="rId3"/>
              </a:buBlip>
            </a:pPr>
            <a:r>
              <a:rPr lang="en-US" sz="2200" b="1" dirty="0">
                <a:solidFill>
                  <a:srgbClr val="C00000"/>
                </a:solidFill>
                <a:latin typeface="Century Gothic" pitchFamily="34" charset="0"/>
                <a:cs typeface="Times New Roman" pitchFamily="18" charset="0"/>
              </a:rPr>
              <a:t>Sampling:</a:t>
            </a:r>
          </a:p>
          <a:p>
            <a:pPr algn="just">
              <a:lnSpc>
                <a:spcPct val="150000"/>
              </a:lnSpc>
              <a:buBlip>
                <a:blip r:embed="rId3"/>
              </a:buBlip>
            </a:pPr>
            <a:r>
              <a:rPr lang="en-US" sz="2200" b="1" dirty="0">
                <a:solidFill>
                  <a:srgbClr val="002060"/>
                </a:solidFill>
                <a:latin typeface="Century Gothic" pitchFamily="34" charset="0"/>
                <a:cs typeface="Times New Roman" pitchFamily="18" charset="0"/>
              </a:rPr>
              <a:t>	Objective of sampling is to collect a portion of material small enough in volume to be transported comfortably and yet large enough for analytical purposes while still representing the material being sampled. </a:t>
            </a:r>
          </a:p>
          <a:p>
            <a:pPr algn="just">
              <a:lnSpc>
                <a:spcPct val="150000"/>
              </a:lnSpc>
              <a:buBlip>
                <a:blip r:embed="rId3"/>
              </a:buBlip>
            </a:pPr>
            <a:r>
              <a:rPr lang="en-US" sz="2200" b="1" dirty="0">
                <a:solidFill>
                  <a:srgbClr val="002060"/>
                </a:solidFill>
                <a:latin typeface="Century Gothic" pitchFamily="34" charset="0"/>
              </a:rPr>
              <a:t>	A clean pair of new, non-powdered, disposable gloves will be worn each time a different location is sampled and the gloves should be donned immediately prior to sampling. The gloves should not come in contact with the media being sampled and should be changed any time during sample collection when their cleanliness is compromised.</a:t>
            </a:r>
          </a:p>
          <a:p>
            <a:pPr algn="just"/>
            <a:r>
              <a:rPr lang="en-US" sz="3200" b="1" dirty="0">
                <a:latin typeface="Times New Roman" pitchFamily="18" charset="0"/>
                <a:cs typeface="Times New Roman" pitchFamily="18" charset="0"/>
              </a:rPr>
              <a:t>	</a:t>
            </a:r>
          </a:p>
          <a:p>
            <a:pPr algn="just"/>
            <a:endParaRPr lang="en-US" sz="3200" dirty="0">
              <a:solidFill>
                <a:srgbClr val="FF0000"/>
              </a:solidFill>
              <a:cs typeface="Times New Roman" pitchFamily="18" charset="0"/>
            </a:endParaRPr>
          </a:p>
        </p:txBody>
      </p:sp>
      <p:sp>
        <p:nvSpPr>
          <p:cNvPr id="7" name="Slide Number Placeholder 6"/>
          <p:cNvSpPr>
            <a:spLocks noGrp="1"/>
          </p:cNvSpPr>
          <p:nvPr>
            <p:ph type="sldNum" sz="quarter" idx="12"/>
          </p:nvPr>
        </p:nvSpPr>
        <p:spPr/>
        <p:txBody>
          <a:bodyPr/>
          <a:lstStyle/>
          <a:p>
            <a:fld id="{7D26217B-22BD-4F27-BFB6-4C667AD9F2E9}" type="slidenum">
              <a:rPr lang="en-US" smtClean="0"/>
              <a:pPr/>
              <a:t>53</a:t>
            </a:fld>
            <a:endParaRPr lang="en-US" dirty="0"/>
          </a:p>
        </p:txBody>
      </p:sp>
      <p:sp>
        <p:nvSpPr>
          <p:cNvPr id="6" name="Footer Placeholder 5"/>
          <p:cNvSpPr>
            <a:spLocks noGrp="1"/>
          </p:cNvSpPr>
          <p:nvPr>
            <p:ph type="ftr" sz="quarter" idx="11"/>
          </p:nvPr>
        </p:nvSpPr>
        <p:spPr/>
        <p:txBody>
          <a:bodyPr/>
          <a:lstStyle/>
          <a:p>
            <a:r>
              <a:rPr lang="en-US"/>
              <a:t>18CEO405 </a:t>
            </a:r>
            <a:endParaRPr lang="en-US" dirty="0"/>
          </a:p>
        </p:txBody>
      </p:sp>
      <p:sp>
        <p:nvSpPr>
          <p:cNvPr id="9" name="Date Placeholder 8"/>
          <p:cNvSpPr>
            <a:spLocks noGrp="1"/>
          </p:cNvSpPr>
          <p:nvPr>
            <p:ph type="dt" sz="half" idx="10"/>
          </p:nvPr>
        </p:nvSpPr>
        <p:spPr/>
        <p:txBody>
          <a:bodyPr/>
          <a:lstStyle/>
          <a:p>
            <a:r>
              <a:rPr lang="en-US"/>
              <a:t>07/30/2020</a:t>
            </a:r>
            <a:endParaRPr lang="en-US" dirty="0"/>
          </a:p>
        </p:txBody>
      </p:sp>
    </p:spTree>
    <p:extLst>
      <p:ext uri="{BB962C8B-B14F-4D97-AF65-F5344CB8AC3E}">
        <p14:creationId xmlns:p14="http://schemas.microsoft.com/office/powerpoint/2010/main" val="31686703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730155"/>
            <a:ext cx="9144000" cy="7171194"/>
          </a:xfrm>
          <a:prstGeom prst="rect">
            <a:avLst/>
          </a:prstGeom>
        </p:spPr>
        <p:txBody>
          <a:bodyPr wrap="square">
            <a:spAutoFit/>
          </a:bodyPr>
          <a:lstStyle/>
          <a:p>
            <a:pPr marL="457200" indent="-457200" algn="just">
              <a:lnSpc>
                <a:spcPct val="200000"/>
              </a:lnSpc>
              <a:buBlip>
                <a:blip r:embed="rId2"/>
              </a:buBlip>
            </a:pPr>
            <a:r>
              <a:rPr lang="en-US" sz="2200" b="1" dirty="0">
                <a:solidFill>
                  <a:srgbClr val="002060"/>
                </a:solidFill>
                <a:latin typeface="Century Gothic" pitchFamily="34" charset="0"/>
              </a:rPr>
              <a:t>Sample containers for samples suspected of containing high concentrations of contaminants shall be stored separately.</a:t>
            </a:r>
          </a:p>
          <a:p>
            <a:pPr marL="457200" indent="-457200" algn="just">
              <a:lnSpc>
                <a:spcPct val="200000"/>
              </a:lnSpc>
              <a:buBlip>
                <a:blip r:embed="rId2"/>
              </a:buBlip>
            </a:pPr>
            <a:r>
              <a:rPr lang="en-US" sz="2200" b="1" dirty="0">
                <a:solidFill>
                  <a:srgbClr val="002060"/>
                </a:solidFill>
                <a:latin typeface="Century Gothic" pitchFamily="34" charset="0"/>
              </a:rPr>
              <a:t> Sample collection activities shall proceed progressively from the least suspected contaminated area to the most suspected contaminated area. </a:t>
            </a:r>
            <a:endParaRPr lang="en-US" sz="2200" b="1" dirty="0">
              <a:solidFill>
                <a:srgbClr val="002060"/>
              </a:solidFill>
              <a:latin typeface="Century Gothic" pitchFamily="34" charset="0"/>
              <a:cs typeface="Times New Roman" pitchFamily="18" charset="0"/>
            </a:endParaRPr>
          </a:p>
          <a:p>
            <a:pPr marL="457200" indent="-457200" algn="just">
              <a:lnSpc>
                <a:spcPct val="200000"/>
              </a:lnSpc>
              <a:buBlip>
                <a:blip r:embed="rId2"/>
              </a:buBlip>
            </a:pPr>
            <a:r>
              <a:rPr lang="en-US" sz="2200" b="1" dirty="0">
                <a:solidFill>
                  <a:srgbClr val="002060"/>
                </a:solidFill>
                <a:latin typeface="Century Gothic" pitchFamily="34" charset="0"/>
              </a:rPr>
              <a:t>Samples of waste or highly contaminated media must not be placed in the same ice chest as environmental (i.e., containing low contaminant levels) or background/control samples. </a:t>
            </a:r>
          </a:p>
          <a:p>
            <a:pPr algn="just"/>
            <a:endParaRPr lang="en-US" sz="3200" dirty="0">
              <a:cs typeface="Times New Roman" pitchFamily="18" charset="0"/>
            </a:endParaRPr>
          </a:p>
          <a:p>
            <a:pPr algn="just"/>
            <a:endParaRPr lang="en-US" sz="3200" dirty="0">
              <a:cs typeface="Times New Roman" pitchFamily="18" charset="0"/>
            </a:endParaRPr>
          </a:p>
        </p:txBody>
      </p:sp>
      <p:sp>
        <p:nvSpPr>
          <p:cNvPr id="5" name="Title 1"/>
          <p:cNvSpPr txBox="1">
            <a:spLocks/>
          </p:cNvSpPr>
          <p:nvPr/>
        </p:nvSpPr>
        <p:spPr>
          <a:xfrm>
            <a:off x="0" y="0"/>
            <a:ext cx="9144000" cy="6858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b="1" dirty="0">
                <a:latin typeface="Century Gothic" pitchFamily="34" charset="0"/>
              </a:rPr>
              <a:t>S6-SLO1- Sampling procedure</a:t>
            </a:r>
          </a:p>
        </p:txBody>
      </p:sp>
      <p:sp>
        <p:nvSpPr>
          <p:cNvPr id="7" name="Slide Number Placeholder 6"/>
          <p:cNvSpPr>
            <a:spLocks noGrp="1"/>
          </p:cNvSpPr>
          <p:nvPr>
            <p:ph type="sldNum" sz="quarter" idx="12"/>
          </p:nvPr>
        </p:nvSpPr>
        <p:spPr/>
        <p:txBody>
          <a:bodyPr/>
          <a:lstStyle/>
          <a:p>
            <a:fld id="{7D26217B-22BD-4F27-BFB6-4C667AD9F2E9}" type="slidenum">
              <a:rPr lang="en-US" smtClean="0"/>
              <a:pPr/>
              <a:t>54</a:t>
            </a:fld>
            <a:endParaRPr lang="en-US" dirty="0"/>
          </a:p>
        </p:txBody>
      </p:sp>
      <p:sp>
        <p:nvSpPr>
          <p:cNvPr id="6" name="Footer Placeholder 5"/>
          <p:cNvSpPr>
            <a:spLocks noGrp="1"/>
          </p:cNvSpPr>
          <p:nvPr>
            <p:ph type="ftr" sz="quarter" idx="11"/>
          </p:nvPr>
        </p:nvSpPr>
        <p:spPr/>
        <p:txBody>
          <a:bodyPr/>
          <a:lstStyle/>
          <a:p>
            <a:r>
              <a:rPr lang="en-US"/>
              <a:t>18CEO405 </a:t>
            </a:r>
            <a:endParaRPr lang="en-US" dirty="0"/>
          </a:p>
        </p:txBody>
      </p:sp>
      <p:sp>
        <p:nvSpPr>
          <p:cNvPr id="9" name="Date Placeholder 8"/>
          <p:cNvSpPr>
            <a:spLocks noGrp="1"/>
          </p:cNvSpPr>
          <p:nvPr>
            <p:ph type="dt" sz="half" idx="10"/>
          </p:nvPr>
        </p:nvSpPr>
        <p:spPr/>
        <p:txBody>
          <a:bodyPr/>
          <a:lstStyle/>
          <a:p>
            <a:r>
              <a:rPr lang="en-US"/>
              <a:t>07/30/2020</a:t>
            </a:r>
            <a:endParaRPr lang="en-US" dirty="0"/>
          </a:p>
        </p:txBody>
      </p:sp>
    </p:spTree>
    <p:extLst>
      <p:ext uri="{BB962C8B-B14F-4D97-AF65-F5344CB8AC3E}">
        <p14:creationId xmlns:p14="http://schemas.microsoft.com/office/powerpoint/2010/main" val="287799425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295400"/>
            <a:ext cx="8929718" cy="4154984"/>
          </a:xfrm>
          <a:prstGeom prst="rect">
            <a:avLst/>
          </a:prstGeom>
        </p:spPr>
        <p:txBody>
          <a:bodyPr wrap="square">
            <a:spAutoFit/>
          </a:bodyPr>
          <a:lstStyle/>
          <a:p>
            <a:pPr marL="457200" indent="-457200" algn="just">
              <a:lnSpc>
                <a:spcPct val="200000"/>
              </a:lnSpc>
              <a:buBlip>
                <a:blip r:embed="rId2"/>
              </a:buBlip>
            </a:pPr>
            <a:r>
              <a:rPr lang="en-US" sz="2200" b="1" dirty="0">
                <a:solidFill>
                  <a:srgbClr val="002060"/>
                </a:solidFill>
                <a:latin typeface="Century Gothic" pitchFamily="34" charset="0"/>
              </a:rPr>
              <a:t>If possible, one member of the field sampling team should take all the notes and photographs, fill out tags, etc., while the other members collect the samples. </a:t>
            </a:r>
          </a:p>
          <a:p>
            <a:pPr marL="457200" indent="-457200" algn="just">
              <a:lnSpc>
                <a:spcPct val="200000"/>
              </a:lnSpc>
              <a:buBlip>
                <a:blip r:embed="rId2"/>
              </a:buBlip>
            </a:pPr>
            <a:r>
              <a:rPr lang="en-US" sz="2200" b="1" dirty="0">
                <a:solidFill>
                  <a:srgbClr val="002060"/>
                </a:solidFill>
                <a:latin typeface="Century Gothic" pitchFamily="34" charset="0"/>
              </a:rPr>
              <a:t>Field investigators must use new, verified certified-clean disposable or non disposable equipment cleaned according to their procedures</a:t>
            </a:r>
            <a:endParaRPr lang="en-US" sz="2200" b="1" dirty="0">
              <a:solidFill>
                <a:srgbClr val="002060"/>
              </a:solidFill>
              <a:latin typeface="Century Gothic" pitchFamily="34" charset="0"/>
              <a:cs typeface="Times New Roman" pitchFamily="18" charset="0"/>
            </a:endParaRPr>
          </a:p>
        </p:txBody>
      </p:sp>
      <p:sp>
        <p:nvSpPr>
          <p:cNvPr id="5" name="Title 1"/>
          <p:cNvSpPr txBox="1">
            <a:spLocks/>
          </p:cNvSpPr>
          <p:nvPr/>
        </p:nvSpPr>
        <p:spPr>
          <a:xfrm>
            <a:off x="0" y="0"/>
            <a:ext cx="9144000" cy="6858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b="1" dirty="0">
                <a:latin typeface="Century Gothic" pitchFamily="34" charset="0"/>
              </a:rPr>
              <a:t>S6-SLO1- Sampling procedure</a:t>
            </a:r>
          </a:p>
        </p:txBody>
      </p:sp>
      <p:sp>
        <p:nvSpPr>
          <p:cNvPr id="7" name="Slide Number Placeholder 6"/>
          <p:cNvSpPr>
            <a:spLocks noGrp="1"/>
          </p:cNvSpPr>
          <p:nvPr>
            <p:ph type="sldNum" sz="quarter" idx="12"/>
          </p:nvPr>
        </p:nvSpPr>
        <p:spPr/>
        <p:txBody>
          <a:bodyPr/>
          <a:lstStyle/>
          <a:p>
            <a:fld id="{7D26217B-22BD-4F27-BFB6-4C667AD9F2E9}" type="slidenum">
              <a:rPr lang="en-US" smtClean="0"/>
              <a:pPr/>
              <a:t>55</a:t>
            </a:fld>
            <a:endParaRPr lang="en-US" dirty="0"/>
          </a:p>
        </p:txBody>
      </p:sp>
      <p:sp>
        <p:nvSpPr>
          <p:cNvPr id="6" name="Footer Placeholder 5"/>
          <p:cNvSpPr>
            <a:spLocks noGrp="1"/>
          </p:cNvSpPr>
          <p:nvPr>
            <p:ph type="ftr" sz="quarter" idx="11"/>
          </p:nvPr>
        </p:nvSpPr>
        <p:spPr/>
        <p:txBody>
          <a:bodyPr/>
          <a:lstStyle/>
          <a:p>
            <a:r>
              <a:rPr lang="en-US"/>
              <a:t>18CEO405 </a:t>
            </a:r>
            <a:endParaRPr lang="en-US" dirty="0"/>
          </a:p>
        </p:txBody>
      </p:sp>
      <p:sp>
        <p:nvSpPr>
          <p:cNvPr id="9" name="Date Placeholder 8"/>
          <p:cNvSpPr>
            <a:spLocks noGrp="1"/>
          </p:cNvSpPr>
          <p:nvPr>
            <p:ph type="dt" sz="half" idx="10"/>
          </p:nvPr>
        </p:nvSpPr>
        <p:spPr/>
        <p:txBody>
          <a:bodyPr/>
          <a:lstStyle/>
          <a:p>
            <a:r>
              <a:rPr lang="en-US"/>
              <a:t>07/30/2020</a:t>
            </a:r>
            <a:endParaRPr lang="en-US" dirty="0"/>
          </a:p>
        </p:txBody>
      </p:sp>
    </p:spTree>
    <p:extLst>
      <p:ext uri="{BB962C8B-B14F-4D97-AF65-F5344CB8AC3E}">
        <p14:creationId xmlns:p14="http://schemas.microsoft.com/office/powerpoint/2010/main" val="267150404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1844" y="2667000"/>
            <a:ext cx="9112155" cy="4708981"/>
          </a:xfrm>
          <a:prstGeom prst="rect">
            <a:avLst/>
          </a:prstGeom>
        </p:spPr>
        <p:txBody>
          <a:bodyPr wrap="square">
            <a:spAutoFit/>
          </a:bodyPr>
          <a:lstStyle/>
          <a:p>
            <a:pPr algn="just">
              <a:lnSpc>
                <a:spcPct val="150000"/>
              </a:lnSpc>
              <a:buBlip>
                <a:blip r:embed="rId2"/>
              </a:buBlip>
            </a:pPr>
            <a:r>
              <a:rPr lang="en-US" sz="2000" b="1" dirty="0">
                <a:solidFill>
                  <a:srgbClr val="002060"/>
                </a:solidFill>
                <a:latin typeface="Century Gothic" pitchFamily="34" charset="0"/>
                <a:cs typeface="Times New Roman" pitchFamily="18" charset="0"/>
              </a:rPr>
              <a:t>Dip or Grab sampling : Water samples are usually obtained by filling a container held beneath the surface of the water. A sample taken at a specific time and point which gives an indication of the water quality at that point in time.</a:t>
            </a:r>
          </a:p>
          <a:p>
            <a:pPr algn="just">
              <a:lnSpc>
                <a:spcPct val="150000"/>
              </a:lnSpc>
              <a:buBlip>
                <a:blip r:embed="rId2"/>
              </a:buBlip>
            </a:pPr>
            <a:r>
              <a:rPr lang="en-US" sz="2000" b="1" dirty="0">
                <a:solidFill>
                  <a:srgbClr val="002060"/>
                </a:solidFill>
                <a:latin typeface="Century Gothic" pitchFamily="34" charset="0"/>
                <a:cs typeface="Times New Roman" pitchFamily="18" charset="0"/>
              </a:rPr>
              <a:t>A properly taken grab sample is a snap shot of the quality of the water at the exact time and place the sample was taken. Depending on the water body, grab samples may be taken by simply dipping a sample bottle in the water body, or they may require the use of specific sampling devices.</a:t>
            </a:r>
          </a:p>
          <a:p>
            <a:pPr>
              <a:lnSpc>
                <a:spcPct val="150000"/>
              </a:lnSpc>
              <a:buBlip>
                <a:blip r:embed="rId2"/>
              </a:buBlip>
            </a:pPr>
            <a:endParaRPr lang="en-US" sz="2000" dirty="0">
              <a:latin typeface="Century Gothic" pitchFamily="34" charset="0"/>
              <a:cs typeface="Times New Roman" pitchFamily="18" charset="0"/>
            </a:endParaRPr>
          </a:p>
        </p:txBody>
      </p:sp>
      <p:sp>
        <p:nvSpPr>
          <p:cNvPr id="4" name="Rectangle 3"/>
          <p:cNvSpPr/>
          <p:nvPr/>
        </p:nvSpPr>
        <p:spPr>
          <a:xfrm>
            <a:off x="190500" y="629918"/>
            <a:ext cx="8763000" cy="1879489"/>
          </a:xfrm>
          <a:prstGeom prst="rect">
            <a:avLst/>
          </a:prstGeom>
        </p:spPr>
        <p:txBody>
          <a:bodyPr wrap="square">
            <a:spAutoFit/>
          </a:bodyPr>
          <a:lstStyle/>
          <a:p>
            <a:pPr algn="just">
              <a:lnSpc>
                <a:spcPct val="150000"/>
              </a:lnSpc>
              <a:buBlip>
                <a:blip r:embed="rId2"/>
              </a:buBlip>
            </a:pPr>
            <a:r>
              <a:rPr lang="en-US" sz="2000" b="1" dirty="0">
                <a:solidFill>
                  <a:srgbClr val="002060"/>
                </a:solidFill>
                <a:latin typeface="Century Gothic" pitchFamily="34" charset="0"/>
                <a:cs typeface="Times New Roman" pitchFamily="18" charset="0"/>
              </a:rPr>
              <a:t>Types of Sampling:</a:t>
            </a:r>
          </a:p>
          <a:p>
            <a:pPr algn="just">
              <a:lnSpc>
                <a:spcPct val="150000"/>
              </a:lnSpc>
              <a:buBlip>
                <a:blip r:embed="rId2"/>
              </a:buBlip>
            </a:pPr>
            <a:r>
              <a:rPr lang="en-US" sz="2000" b="1" dirty="0">
                <a:solidFill>
                  <a:srgbClr val="002060"/>
                </a:solidFill>
                <a:latin typeface="Century Gothic" pitchFamily="34" charset="0"/>
                <a:cs typeface="Times New Roman" pitchFamily="18" charset="0"/>
              </a:rPr>
              <a:t>	Dip or Grab sampling </a:t>
            </a:r>
          </a:p>
          <a:p>
            <a:pPr algn="just">
              <a:lnSpc>
                <a:spcPct val="150000"/>
              </a:lnSpc>
              <a:buBlip>
                <a:blip r:embed="rId2"/>
              </a:buBlip>
            </a:pPr>
            <a:r>
              <a:rPr lang="en-US" sz="2000" b="1" dirty="0">
                <a:solidFill>
                  <a:srgbClr val="002060"/>
                </a:solidFill>
                <a:latin typeface="Century Gothic" pitchFamily="34" charset="0"/>
                <a:cs typeface="Times New Roman" pitchFamily="18" charset="0"/>
              </a:rPr>
              <a:t>	Composite sampling</a:t>
            </a:r>
          </a:p>
          <a:p>
            <a:pPr algn="just">
              <a:lnSpc>
                <a:spcPct val="150000"/>
              </a:lnSpc>
              <a:buBlip>
                <a:blip r:embed="rId2"/>
              </a:buBlip>
            </a:pPr>
            <a:r>
              <a:rPr lang="en-US" sz="2000" b="1" dirty="0">
                <a:solidFill>
                  <a:srgbClr val="002060"/>
                </a:solidFill>
                <a:latin typeface="Century Gothic" pitchFamily="34" charset="0"/>
                <a:cs typeface="Times New Roman" pitchFamily="18" charset="0"/>
              </a:rPr>
              <a:t>	Integrated sampling</a:t>
            </a:r>
            <a:endParaRPr lang="en-US" sz="2000" b="1" dirty="0">
              <a:solidFill>
                <a:srgbClr val="002060"/>
              </a:solidFill>
              <a:latin typeface="Century Gothic" pitchFamily="34" charset="0"/>
            </a:endParaRPr>
          </a:p>
        </p:txBody>
      </p:sp>
      <p:sp>
        <p:nvSpPr>
          <p:cNvPr id="5" name="Title 1"/>
          <p:cNvSpPr txBox="1">
            <a:spLocks/>
          </p:cNvSpPr>
          <p:nvPr/>
        </p:nvSpPr>
        <p:spPr>
          <a:xfrm>
            <a:off x="0" y="-271482"/>
            <a:ext cx="9144000" cy="914400"/>
          </a:xfrm>
          <a:prstGeom prst="rect">
            <a:avLst/>
          </a:prstGeom>
        </p:spPr>
        <p:txBody>
          <a:bodyPr vert="horz" lIns="91440" tIns="45720" rIns="91440" bIns="45720" rtlCol="0" anchor="ctr">
            <a:normAutofit fontScale="92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b="1" dirty="0">
                <a:latin typeface="Century Gothic" pitchFamily="34" charset="0"/>
              </a:rPr>
              <a:t>S6-SLO2- Methods of Sampling and Storage</a:t>
            </a:r>
          </a:p>
        </p:txBody>
      </p:sp>
      <p:sp>
        <p:nvSpPr>
          <p:cNvPr id="7" name="Slide Number Placeholder 6"/>
          <p:cNvSpPr>
            <a:spLocks noGrp="1"/>
          </p:cNvSpPr>
          <p:nvPr>
            <p:ph type="sldNum" sz="quarter" idx="12"/>
          </p:nvPr>
        </p:nvSpPr>
        <p:spPr/>
        <p:txBody>
          <a:bodyPr/>
          <a:lstStyle/>
          <a:p>
            <a:fld id="{7D26217B-22BD-4F27-BFB6-4C667AD9F2E9}" type="slidenum">
              <a:rPr lang="en-US" smtClean="0"/>
              <a:pPr/>
              <a:t>56</a:t>
            </a:fld>
            <a:endParaRPr lang="en-US" dirty="0"/>
          </a:p>
        </p:txBody>
      </p:sp>
      <p:sp>
        <p:nvSpPr>
          <p:cNvPr id="8" name="Footer Placeholder 7"/>
          <p:cNvSpPr>
            <a:spLocks noGrp="1"/>
          </p:cNvSpPr>
          <p:nvPr>
            <p:ph type="ftr" sz="quarter" idx="11"/>
          </p:nvPr>
        </p:nvSpPr>
        <p:spPr/>
        <p:txBody>
          <a:bodyPr/>
          <a:lstStyle/>
          <a:p>
            <a:r>
              <a:rPr lang="en-US" dirty="0"/>
              <a:t>18CEO405 </a:t>
            </a:r>
          </a:p>
        </p:txBody>
      </p:sp>
      <p:sp>
        <p:nvSpPr>
          <p:cNvPr id="10" name="Date Placeholder 9"/>
          <p:cNvSpPr>
            <a:spLocks noGrp="1"/>
          </p:cNvSpPr>
          <p:nvPr>
            <p:ph type="dt" sz="half" idx="10"/>
          </p:nvPr>
        </p:nvSpPr>
        <p:spPr/>
        <p:txBody>
          <a:bodyPr/>
          <a:lstStyle/>
          <a:p>
            <a:r>
              <a:rPr lang="en-US"/>
              <a:t>07/30/2020</a:t>
            </a:r>
            <a:endParaRPr lang="en-US" dirty="0"/>
          </a:p>
        </p:txBody>
      </p:sp>
      <p:pic>
        <p:nvPicPr>
          <p:cNvPr id="17410" name="Picture 2" descr="From the Rivers to the Oceans – Real-Time Water Quality Monitoring for  Coastal Zone Management Government of Newfoundland and Labrador Department  of Environment. - ppt download"/>
          <p:cNvPicPr>
            <a:picLocks noChangeAspect="1" noChangeArrowheads="1"/>
          </p:cNvPicPr>
          <p:nvPr/>
        </p:nvPicPr>
        <p:blipFill>
          <a:blip r:embed="rId3"/>
          <a:srcRect l="5330" t="12569" b="9306"/>
          <a:stretch>
            <a:fillRect/>
          </a:stretch>
        </p:blipFill>
        <p:spPr bwMode="auto">
          <a:xfrm>
            <a:off x="5220072" y="458631"/>
            <a:ext cx="3611188" cy="2235064"/>
          </a:xfrm>
          <a:prstGeom prst="rect">
            <a:avLst/>
          </a:prstGeom>
          <a:noFill/>
        </p:spPr>
      </p:pic>
    </p:spTree>
    <p:extLst>
      <p:ext uri="{BB962C8B-B14F-4D97-AF65-F5344CB8AC3E}">
        <p14:creationId xmlns:p14="http://schemas.microsoft.com/office/powerpoint/2010/main" val="14311773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07/30/2020</a:t>
            </a:r>
            <a:endParaRPr lang="en-US" dirty="0"/>
          </a:p>
        </p:txBody>
      </p:sp>
      <p:sp>
        <p:nvSpPr>
          <p:cNvPr id="3" name="Footer Placeholder 2"/>
          <p:cNvSpPr>
            <a:spLocks noGrp="1"/>
          </p:cNvSpPr>
          <p:nvPr>
            <p:ph type="ftr" sz="quarter" idx="11"/>
          </p:nvPr>
        </p:nvSpPr>
        <p:spPr/>
        <p:txBody>
          <a:bodyPr/>
          <a:lstStyle/>
          <a:p>
            <a:r>
              <a:rPr lang="en-US"/>
              <a:t>18CEO405 </a:t>
            </a:r>
            <a:endParaRPr lang="en-US" dirty="0"/>
          </a:p>
        </p:txBody>
      </p:sp>
      <p:sp>
        <p:nvSpPr>
          <p:cNvPr id="4" name="Slide Number Placeholder 3"/>
          <p:cNvSpPr>
            <a:spLocks noGrp="1"/>
          </p:cNvSpPr>
          <p:nvPr>
            <p:ph type="sldNum" sz="quarter" idx="12"/>
          </p:nvPr>
        </p:nvSpPr>
        <p:spPr/>
        <p:txBody>
          <a:bodyPr/>
          <a:lstStyle/>
          <a:p>
            <a:fld id="{7D26217B-22BD-4F27-BFB6-4C667AD9F2E9}" type="slidenum">
              <a:rPr lang="en-US" smtClean="0"/>
              <a:pPr/>
              <a:t>57</a:t>
            </a:fld>
            <a:endParaRPr lang="en-US" dirty="0"/>
          </a:p>
        </p:txBody>
      </p:sp>
      <p:pic>
        <p:nvPicPr>
          <p:cNvPr id="1026" name="Picture 2"/>
          <p:cNvPicPr>
            <a:picLocks noChangeAspect="1" noChangeArrowheads="1"/>
          </p:cNvPicPr>
          <p:nvPr/>
        </p:nvPicPr>
        <p:blipFill>
          <a:blip r:embed="rId2"/>
          <a:srcRect t="2090"/>
          <a:stretch>
            <a:fillRect/>
          </a:stretch>
        </p:blipFill>
        <p:spPr bwMode="auto">
          <a:xfrm>
            <a:off x="2000232" y="-1"/>
            <a:ext cx="5715040" cy="6636617"/>
          </a:xfrm>
          <a:prstGeom prst="rect">
            <a:avLst/>
          </a:prstGeom>
          <a:noFill/>
          <a:ln w="9525">
            <a:noFill/>
            <a:miter lim="800000"/>
            <a:headEnd/>
            <a:tailEnd/>
          </a:ln>
          <a:effectLst/>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762000"/>
            <a:ext cx="9144000" cy="6647974"/>
          </a:xfrm>
          <a:prstGeom prst="rect">
            <a:avLst/>
          </a:prstGeom>
        </p:spPr>
        <p:txBody>
          <a:bodyPr wrap="square">
            <a:spAutoFit/>
          </a:bodyPr>
          <a:lstStyle/>
          <a:p>
            <a:pPr algn="just">
              <a:lnSpc>
                <a:spcPct val="150000"/>
              </a:lnSpc>
              <a:buBlip>
                <a:blip r:embed="rId2"/>
              </a:buBlip>
            </a:pPr>
            <a:r>
              <a:rPr lang="en-US" sz="2200" b="1" dirty="0">
                <a:solidFill>
                  <a:srgbClr val="002060"/>
                </a:solidFill>
                <a:latin typeface="Century Gothic" pitchFamily="34" charset="0"/>
                <a:cs typeface="Times New Roman" pitchFamily="18" charset="0"/>
              </a:rPr>
              <a:t>The discrete grab sample is one that is taken at a selected location, depth, and time and then analyzed for the constituents of interest.</a:t>
            </a:r>
          </a:p>
          <a:p>
            <a:pPr algn="just">
              <a:lnSpc>
                <a:spcPct val="150000"/>
              </a:lnSpc>
              <a:buBlip>
                <a:blip r:embed="rId2"/>
              </a:buBlip>
            </a:pPr>
            <a:r>
              <a:rPr lang="en-US" sz="2200" b="1" dirty="0">
                <a:solidFill>
                  <a:srgbClr val="002060"/>
                </a:solidFill>
                <a:latin typeface="Century Gothic" pitchFamily="34" charset="0"/>
                <a:cs typeface="Times New Roman" pitchFamily="18" charset="0"/>
              </a:rPr>
              <a:t>A Depth-Integrated Grab Sample is collected over a predetermined part or the entire depth of the water column, at a selected location and time, in a given body of water, and then analyzed for the constituents of interest.</a:t>
            </a:r>
          </a:p>
          <a:p>
            <a:pPr algn="just">
              <a:lnSpc>
                <a:spcPct val="150000"/>
              </a:lnSpc>
              <a:buBlip>
                <a:blip r:embed="rId2"/>
              </a:buBlip>
            </a:pPr>
            <a:r>
              <a:rPr lang="en-US" sz="2200" b="1" dirty="0">
                <a:solidFill>
                  <a:srgbClr val="002060"/>
                </a:solidFill>
                <a:latin typeface="Century Gothic" pitchFamily="34" charset="0"/>
                <a:cs typeface="Times New Roman" pitchFamily="18" charset="0"/>
              </a:rPr>
              <a:t>The primary advantage of grab samples is that sometimes very little equipment is required for sample collection and there is flexibility in sampling location selection. However, this method sacrifices data resolution because of the smaller number of samples that are usually collected</a:t>
            </a:r>
          </a:p>
          <a:p>
            <a:pPr algn="just"/>
            <a:endParaRPr lang="en-US" sz="3000" dirty="0">
              <a:cs typeface="Times New Roman" pitchFamily="18" charset="0"/>
            </a:endParaRPr>
          </a:p>
        </p:txBody>
      </p:sp>
      <p:sp>
        <p:nvSpPr>
          <p:cNvPr id="3" name="Title 1"/>
          <p:cNvSpPr txBox="1">
            <a:spLocks/>
          </p:cNvSpPr>
          <p:nvPr/>
        </p:nvSpPr>
        <p:spPr>
          <a:xfrm>
            <a:off x="0" y="0"/>
            <a:ext cx="9144000" cy="914400"/>
          </a:xfrm>
          <a:prstGeom prst="rect">
            <a:avLst/>
          </a:prstGeom>
        </p:spPr>
        <p:txBody>
          <a:bodyPr vert="horz" lIns="91440" tIns="45720" rIns="91440" bIns="45720" rtlCol="0" anchor="ctr">
            <a:normAutofit fontScale="92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b="1" dirty="0">
                <a:latin typeface="Century Gothic" pitchFamily="34" charset="0"/>
              </a:rPr>
              <a:t>S6-SLO2- Methods of Sampling and Storage</a:t>
            </a:r>
          </a:p>
        </p:txBody>
      </p:sp>
      <p:sp>
        <p:nvSpPr>
          <p:cNvPr id="5" name="Slide Number Placeholder 4"/>
          <p:cNvSpPr>
            <a:spLocks noGrp="1"/>
          </p:cNvSpPr>
          <p:nvPr>
            <p:ph type="sldNum" sz="quarter" idx="12"/>
          </p:nvPr>
        </p:nvSpPr>
        <p:spPr/>
        <p:txBody>
          <a:bodyPr/>
          <a:lstStyle/>
          <a:p>
            <a:fld id="{7D26217B-22BD-4F27-BFB6-4C667AD9F2E9}" type="slidenum">
              <a:rPr lang="en-US" smtClean="0"/>
              <a:pPr/>
              <a:t>58</a:t>
            </a:fld>
            <a:endParaRPr lang="en-US" dirty="0"/>
          </a:p>
        </p:txBody>
      </p:sp>
      <p:sp>
        <p:nvSpPr>
          <p:cNvPr id="7" name="Footer Placeholder 6"/>
          <p:cNvSpPr>
            <a:spLocks noGrp="1"/>
          </p:cNvSpPr>
          <p:nvPr>
            <p:ph type="ftr" sz="quarter" idx="11"/>
          </p:nvPr>
        </p:nvSpPr>
        <p:spPr/>
        <p:txBody>
          <a:bodyPr/>
          <a:lstStyle/>
          <a:p>
            <a:r>
              <a:rPr lang="en-US"/>
              <a:t>18CEO405 </a:t>
            </a:r>
            <a:endParaRPr lang="en-US" dirty="0"/>
          </a:p>
        </p:txBody>
      </p:sp>
      <p:sp>
        <p:nvSpPr>
          <p:cNvPr id="9" name="Date Placeholder 8"/>
          <p:cNvSpPr>
            <a:spLocks noGrp="1"/>
          </p:cNvSpPr>
          <p:nvPr>
            <p:ph type="dt" sz="half" idx="10"/>
          </p:nvPr>
        </p:nvSpPr>
        <p:spPr/>
        <p:txBody>
          <a:bodyPr/>
          <a:lstStyle/>
          <a:p>
            <a:r>
              <a:rPr lang="en-US"/>
              <a:t>07/30/2020</a:t>
            </a:r>
            <a:endParaRPr lang="en-US" dirty="0"/>
          </a:p>
        </p:txBody>
      </p:sp>
    </p:spTree>
    <p:extLst>
      <p:ext uri="{BB962C8B-B14F-4D97-AF65-F5344CB8AC3E}">
        <p14:creationId xmlns:p14="http://schemas.microsoft.com/office/powerpoint/2010/main" val="379329247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2080" y="1113430"/>
            <a:ext cx="9195179" cy="5509200"/>
          </a:xfrm>
          <a:prstGeom prst="rect">
            <a:avLst/>
          </a:prstGeom>
        </p:spPr>
        <p:txBody>
          <a:bodyPr wrap="square">
            <a:spAutoFit/>
          </a:bodyPr>
          <a:lstStyle/>
          <a:p>
            <a:pPr algn="just">
              <a:lnSpc>
                <a:spcPct val="200000"/>
              </a:lnSpc>
              <a:buBlip>
                <a:blip r:embed="rId2"/>
              </a:buBlip>
            </a:pPr>
            <a:r>
              <a:rPr lang="en-US" sz="2200" b="1" dirty="0">
                <a:solidFill>
                  <a:srgbClr val="C00000"/>
                </a:solidFill>
                <a:latin typeface="Century Gothic" pitchFamily="34" charset="0"/>
                <a:cs typeface="Times New Roman" pitchFamily="18" charset="0"/>
              </a:rPr>
              <a:t>Composite sampling:  </a:t>
            </a:r>
            <a:r>
              <a:rPr lang="en-US" sz="2200" b="1" dirty="0">
                <a:solidFill>
                  <a:srgbClr val="002060"/>
                </a:solidFill>
                <a:latin typeface="Century Gothic" pitchFamily="34" charset="0"/>
                <a:cs typeface="Times New Roman" pitchFamily="18" charset="0"/>
              </a:rPr>
              <a:t>are usually obtained by mixing equal volumes of discrete grab samples (collected at one point at regular time intervals. A composite sample provides an estimate of average water quality conditions. Various sample intervals and subsample volumes can be set.</a:t>
            </a:r>
          </a:p>
          <a:p>
            <a:pPr algn="just">
              <a:lnSpc>
                <a:spcPct val="200000"/>
              </a:lnSpc>
              <a:buBlip>
                <a:blip r:embed="rId2"/>
              </a:buBlip>
            </a:pPr>
            <a:r>
              <a:rPr lang="en-US" sz="2200" b="1" dirty="0">
                <a:solidFill>
                  <a:srgbClr val="002060"/>
                </a:solidFill>
                <a:latin typeface="Century Gothic" pitchFamily="34" charset="0"/>
                <a:cs typeface="Times New Roman" pitchFamily="18" charset="0"/>
              </a:rPr>
              <a:t>A composite sample is a mixture of grab samples taken at different times or locations and pooled together to provide one sample. </a:t>
            </a:r>
          </a:p>
        </p:txBody>
      </p:sp>
      <p:sp>
        <p:nvSpPr>
          <p:cNvPr id="4" name="Title 1"/>
          <p:cNvSpPr txBox="1">
            <a:spLocks/>
          </p:cNvSpPr>
          <p:nvPr/>
        </p:nvSpPr>
        <p:spPr>
          <a:xfrm>
            <a:off x="0" y="0"/>
            <a:ext cx="9144000" cy="990600"/>
          </a:xfrm>
          <a:prstGeom prst="rect">
            <a:avLst/>
          </a:prstGeom>
        </p:spPr>
        <p:txBody>
          <a:bodyPr vert="horz" lIns="91440" tIns="45720" rIns="91440" bIns="45720" rtlCol="0" anchor="ctr">
            <a:normAutofit fontScale="92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b="1" dirty="0">
                <a:latin typeface="Century Gothic" pitchFamily="34" charset="0"/>
              </a:rPr>
              <a:t>S6-SLO2- Methods of Sampling and Storage</a:t>
            </a:r>
          </a:p>
        </p:txBody>
      </p:sp>
      <p:sp>
        <p:nvSpPr>
          <p:cNvPr id="6" name="Slide Number Placeholder 5"/>
          <p:cNvSpPr>
            <a:spLocks noGrp="1"/>
          </p:cNvSpPr>
          <p:nvPr>
            <p:ph type="sldNum" sz="quarter" idx="12"/>
          </p:nvPr>
        </p:nvSpPr>
        <p:spPr/>
        <p:txBody>
          <a:bodyPr/>
          <a:lstStyle/>
          <a:p>
            <a:fld id="{7D26217B-22BD-4F27-BFB6-4C667AD9F2E9}" type="slidenum">
              <a:rPr lang="en-US" smtClean="0"/>
              <a:pPr/>
              <a:t>59</a:t>
            </a:fld>
            <a:endParaRPr lang="en-US" dirty="0"/>
          </a:p>
        </p:txBody>
      </p:sp>
      <p:sp>
        <p:nvSpPr>
          <p:cNvPr id="7" name="Footer Placeholder 6"/>
          <p:cNvSpPr>
            <a:spLocks noGrp="1"/>
          </p:cNvSpPr>
          <p:nvPr>
            <p:ph type="ftr" sz="quarter" idx="11"/>
          </p:nvPr>
        </p:nvSpPr>
        <p:spPr/>
        <p:txBody>
          <a:bodyPr/>
          <a:lstStyle/>
          <a:p>
            <a:r>
              <a:rPr lang="en-US"/>
              <a:t>18CEO405 </a:t>
            </a:r>
            <a:endParaRPr lang="en-US" dirty="0"/>
          </a:p>
        </p:txBody>
      </p:sp>
      <p:sp>
        <p:nvSpPr>
          <p:cNvPr id="9" name="Date Placeholder 8"/>
          <p:cNvSpPr>
            <a:spLocks noGrp="1"/>
          </p:cNvSpPr>
          <p:nvPr>
            <p:ph type="dt" sz="half" idx="10"/>
          </p:nvPr>
        </p:nvSpPr>
        <p:spPr/>
        <p:txBody>
          <a:bodyPr/>
          <a:lstStyle/>
          <a:p>
            <a:r>
              <a:rPr lang="en-US"/>
              <a:t>07/30/2020</a:t>
            </a:r>
            <a:endParaRPr lang="en-US" dirty="0"/>
          </a:p>
        </p:txBody>
      </p:sp>
    </p:spTree>
    <p:extLst>
      <p:ext uri="{BB962C8B-B14F-4D97-AF65-F5344CB8AC3E}">
        <p14:creationId xmlns:p14="http://schemas.microsoft.com/office/powerpoint/2010/main" val="5116141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Date Placeholder 2"/>
          <p:cNvSpPr>
            <a:spLocks noGrp="1"/>
          </p:cNvSpPr>
          <p:nvPr>
            <p:ph type="dt" sz="half" idx="10"/>
          </p:nvPr>
        </p:nvSpPr>
        <p:spPr/>
        <p:txBody>
          <a:bodyPr/>
          <a:lstStyle/>
          <a:p>
            <a:r>
              <a:rPr lang="en-US"/>
              <a:t>07/30/2020</a:t>
            </a:r>
            <a:endParaRPr lang="en-US" dirty="0"/>
          </a:p>
        </p:txBody>
      </p:sp>
      <p:sp>
        <p:nvSpPr>
          <p:cNvPr id="4" name="Footer Placeholder 3"/>
          <p:cNvSpPr>
            <a:spLocks noGrp="1"/>
          </p:cNvSpPr>
          <p:nvPr>
            <p:ph type="ftr" sz="quarter" idx="11"/>
          </p:nvPr>
        </p:nvSpPr>
        <p:spPr/>
        <p:txBody>
          <a:bodyPr/>
          <a:lstStyle/>
          <a:p>
            <a:r>
              <a:rPr lang="en-US"/>
              <a:t>18CEO405 </a:t>
            </a:r>
            <a:endParaRPr lang="en-US" dirty="0"/>
          </a:p>
        </p:txBody>
      </p:sp>
      <p:sp>
        <p:nvSpPr>
          <p:cNvPr id="5" name="Slide Number Placeholder 4"/>
          <p:cNvSpPr>
            <a:spLocks noGrp="1"/>
          </p:cNvSpPr>
          <p:nvPr>
            <p:ph type="sldNum" sz="quarter" idx="12"/>
          </p:nvPr>
        </p:nvSpPr>
        <p:spPr/>
        <p:txBody>
          <a:bodyPr/>
          <a:lstStyle/>
          <a:p>
            <a:fld id="{7D26217B-22BD-4F27-BFB6-4C667AD9F2E9}" type="slidenum">
              <a:rPr lang="en-US" smtClean="0"/>
              <a:pPr/>
              <a:t>6</a:t>
            </a:fld>
            <a:endParaRPr lang="en-US" dirty="0"/>
          </a:p>
        </p:txBody>
      </p:sp>
      <p:pic>
        <p:nvPicPr>
          <p:cNvPr id="81922" name="Picture 2" descr="https://www.britannica.com/study/wp-content/uploads/2020/11/Pollution-air-land-water-plastic-noise-light-thermal.jpg"/>
          <p:cNvPicPr>
            <a:picLocks noChangeAspect="1" noChangeArrowheads="1"/>
          </p:cNvPicPr>
          <p:nvPr/>
        </p:nvPicPr>
        <p:blipFill>
          <a:blip r:embed="rId2"/>
          <a:srcRect t="60750"/>
          <a:stretch>
            <a:fillRect/>
          </a:stretch>
        </p:blipFill>
        <p:spPr bwMode="auto">
          <a:xfrm>
            <a:off x="2814" y="1024054"/>
            <a:ext cx="9141186" cy="5833946"/>
          </a:xfrm>
          <a:prstGeom prst="rect">
            <a:avLst/>
          </a:prstGeom>
          <a:noFill/>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687" y="762000"/>
            <a:ext cx="9144000" cy="5678478"/>
          </a:xfrm>
          <a:prstGeom prst="rect">
            <a:avLst/>
          </a:prstGeom>
        </p:spPr>
        <p:txBody>
          <a:bodyPr wrap="square">
            <a:spAutoFit/>
          </a:bodyPr>
          <a:lstStyle/>
          <a:p>
            <a:pPr algn="just">
              <a:lnSpc>
                <a:spcPct val="150000"/>
              </a:lnSpc>
              <a:buBlip>
                <a:blip r:embed="rId2"/>
              </a:buBlip>
            </a:pPr>
            <a:r>
              <a:rPr lang="en-US" sz="2200" b="1" dirty="0">
                <a:solidFill>
                  <a:srgbClr val="002060"/>
                </a:solidFill>
                <a:latin typeface="Century Gothic" pitchFamily="34" charset="0"/>
                <a:cs typeface="Times New Roman" pitchFamily="18" charset="0"/>
              </a:rPr>
              <a:t>The advantage of composite sampling is that it gives you an idea of the average condition of a water body over time, (samples taken at different times and mixed together) or space, (samples taken at different locations within the water body).</a:t>
            </a:r>
          </a:p>
          <a:p>
            <a:pPr algn="just">
              <a:lnSpc>
                <a:spcPct val="150000"/>
              </a:lnSpc>
              <a:buBlip>
                <a:blip r:embed="rId2"/>
              </a:buBlip>
            </a:pPr>
            <a:r>
              <a:rPr lang="en-US" sz="2200" b="1" dirty="0">
                <a:solidFill>
                  <a:srgbClr val="002060"/>
                </a:solidFill>
                <a:latin typeface="Century Gothic" pitchFamily="34" charset="0"/>
                <a:cs typeface="Times New Roman" pitchFamily="18" charset="0"/>
              </a:rPr>
              <a:t>This is particularly useful in water bodies that have a lot of </a:t>
            </a:r>
            <a:r>
              <a:rPr lang="en-US" sz="2200" b="1" dirty="0">
                <a:solidFill>
                  <a:srgbClr val="C00000"/>
                </a:solidFill>
                <a:latin typeface="Century Gothic" pitchFamily="34" charset="0"/>
                <a:cs typeface="Times New Roman" pitchFamily="18" charset="0"/>
              </a:rPr>
              <a:t>chemical variability </a:t>
            </a:r>
            <a:r>
              <a:rPr lang="en-US" sz="2200" b="1" dirty="0">
                <a:solidFill>
                  <a:srgbClr val="002060"/>
                </a:solidFill>
                <a:latin typeface="Century Gothic" pitchFamily="34" charset="0"/>
                <a:cs typeface="Times New Roman" pitchFamily="18" charset="0"/>
              </a:rPr>
              <a:t>either over space or over short time periods. Composite samples are often used to reduce the cost of analyzing a large number of samples.</a:t>
            </a:r>
          </a:p>
          <a:p>
            <a:pPr algn="just">
              <a:lnSpc>
                <a:spcPct val="150000"/>
              </a:lnSpc>
              <a:buBlip>
                <a:blip r:embed="rId2"/>
              </a:buBlip>
            </a:pPr>
            <a:r>
              <a:rPr lang="en-US" sz="2200" b="1" dirty="0">
                <a:solidFill>
                  <a:srgbClr val="002060"/>
                </a:solidFill>
                <a:latin typeface="Century Gothic" pitchFamily="34" charset="0"/>
                <a:cs typeface="Times New Roman" pitchFamily="18" charset="0"/>
              </a:rPr>
              <a:t>This method also has its limitations. Individual sample information is lost and you lose the ability to mathematically assess the variability. </a:t>
            </a:r>
          </a:p>
        </p:txBody>
      </p:sp>
      <p:sp>
        <p:nvSpPr>
          <p:cNvPr id="3" name="Title 1"/>
          <p:cNvSpPr txBox="1">
            <a:spLocks/>
          </p:cNvSpPr>
          <p:nvPr/>
        </p:nvSpPr>
        <p:spPr>
          <a:xfrm>
            <a:off x="0" y="0"/>
            <a:ext cx="9144000" cy="990600"/>
          </a:xfrm>
          <a:prstGeom prst="rect">
            <a:avLst/>
          </a:prstGeom>
        </p:spPr>
        <p:txBody>
          <a:bodyPr vert="horz" lIns="91440" tIns="45720" rIns="91440" bIns="45720" rtlCol="0" anchor="ctr">
            <a:normAutofit fontScale="92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b="1" dirty="0">
                <a:latin typeface="Century Gothic" pitchFamily="34" charset="0"/>
              </a:rPr>
              <a:t>S6-SLO2- Methods of Sampling and Storage</a:t>
            </a:r>
          </a:p>
        </p:txBody>
      </p:sp>
      <p:sp>
        <p:nvSpPr>
          <p:cNvPr id="5" name="Slide Number Placeholder 4"/>
          <p:cNvSpPr>
            <a:spLocks noGrp="1"/>
          </p:cNvSpPr>
          <p:nvPr>
            <p:ph type="sldNum" sz="quarter" idx="12"/>
          </p:nvPr>
        </p:nvSpPr>
        <p:spPr/>
        <p:txBody>
          <a:bodyPr/>
          <a:lstStyle/>
          <a:p>
            <a:fld id="{7D26217B-22BD-4F27-BFB6-4C667AD9F2E9}" type="slidenum">
              <a:rPr lang="en-US" smtClean="0"/>
              <a:pPr/>
              <a:t>60</a:t>
            </a:fld>
            <a:endParaRPr lang="en-US" dirty="0"/>
          </a:p>
        </p:txBody>
      </p:sp>
      <p:sp>
        <p:nvSpPr>
          <p:cNvPr id="7" name="Footer Placeholder 6"/>
          <p:cNvSpPr>
            <a:spLocks noGrp="1"/>
          </p:cNvSpPr>
          <p:nvPr>
            <p:ph type="ftr" sz="quarter" idx="11"/>
          </p:nvPr>
        </p:nvSpPr>
        <p:spPr/>
        <p:txBody>
          <a:bodyPr/>
          <a:lstStyle/>
          <a:p>
            <a:r>
              <a:rPr lang="en-US"/>
              <a:t>18CEO405 </a:t>
            </a:r>
            <a:endParaRPr lang="en-US" dirty="0"/>
          </a:p>
        </p:txBody>
      </p:sp>
      <p:sp>
        <p:nvSpPr>
          <p:cNvPr id="9" name="Date Placeholder 8"/>
          <p:cNvSpPr>
            <a:spLocks noGrp="1"/>
          </p:cNvSpPr>
          <p:nvPr>
            <p:ph type="dt" sz="half" idx="10"/>
          </p:nvPr>
        </p:nvSpPr>
        <p:spPr/>
        <p:txBody>
          <a:bodyPr/>
          <a:lstStyle/>
          <a:p>
            <a:r>
              <a:rPr lang="en-US"/>
              <a:t>07/30/2020</a:t>
            </a:r>
            <a:endParaRPr lang="en-US" dirty="0"/>
          </a:p>
        </p:txBody>
      </p:sp>
    </p:spTree>
    <p:extLst>
      <p:ext uri="{BB962C8B-B14F-4D97-AF65-F5344CB8AC3E}">
        <p14:creationId xmlns:p14="http://schemas.microsoft.com/office/powerpoint/2010/main" val="95842838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8433" y="1143000"/>
            <a:ext cx="9067800" cy="5402505"/>
          </a:xfrm>
          <a:prstGeom prst="rect">
            <a:avLst/>
          </a:prstGeom>
        </p:spPr>
        <p:txBody>
          <a:bodyPr wrap="square">
            <a:spAutoFit/>
          </a:bodyPr>
          <a:lstStyle/>
          <a:p>
            <a:pPr algn="just">
              <a:lnSpc>
                <a:spcPct val="200000"/>
              </a:lnSpc>
              <a:buBlip>
                <a:blip r:embed="rId2"/>
              </a:buBlip>
            </a:pPr>
            <a:r>
              <a:rPr lang="en-US" sz="2200" b="1" dirty="0">
                <a:solidFill>
                  <a:srgbClr val="C00000"/>
                </a:solidFill>
                <a:latin typeface="Century Gothic" pitchFamily="34" charset="0"/>
                <a:cs typeface="Times New Roman" pitchFamily="18" charset="0"/>
              </a:rPr>
              <a:t>Integrated sampling : </a:t>
            </a:r>
            <a:r>
              <a:rPr lang="en-US" sz="2200" b="1" dirty="0">
                <a:solidFill>
                  <a:srgbClr val="002060"/>
                </a:solidFill>
                <a:latin typeface="Century Gothic" pitchFamily="34" charset="0"/>
                <a:cs typeface="Times New Roman" pitchFamily="18" charset="0"/>
              </a:rPr>
              <a:t>is carried out by collecting mixture of grab samples collected from different points simultaneously. The points may be horizontal or vertical variation. </a:t>
            </a:r>
          </a:p>
          <a:p>
            <a:pPr algn="just">
              <a:lnSpc>
                <a:spcPct val="200000"/>
              </a:lnSpc>
              <a:buBlip>
                <a:blip r:embed="rId2"/>
              </a:buBlip>
            </a:pPr>
            <a:r>
              <a:rPr lang="en-US" sz="2200" b="1" dirty="0">
                <a:solidFill>
                  <a:srgbClr val="002060"/>
                </a:solidFill>
                <a:latin typeface="Century Gothic" pitchFamily="34" charset="0"/>
                <a:cs typeface="Times New Roman" pitchFamily="18" charset="0"/>
              </a:rPr>
              <a:t>Examples include river, stream or reservoir or lake that varies in composition across the width and depth. Also in industries that have different streams and combined treatment is proposed, than integrated sampling of different streams can be made to understand the significant effect on treatment.</a:t>
            </a:r>
          </a:p>
        </p:txBody>
      </p:sp>
      <p:sp>
        <p:nvSpPr>
          <p:cNvPr id="3" name="Title 1"/>
          <p:cNvSpPr txBox="1">
            <a:spLocks/>
          </p:cNvSpPr>
          <p:nvPr/>
        </p:nvSpPr>
        <p:spPr>
          <a:xfrm>
            <a:off x="0" y="0"/>
            <a:ext cx="9144000" cy="914400"/>
          </a:xfrm>
          <a:prstGeom prst="rect">
            <a:avLst/>
          </a:prstGeom>
        </p:spPr>
        <p:txBody>
          <a:bodyPr vert="horz" lIns="91440" tIns="45720" rIns="91440" bIns="45720" rtlCol="0" anchor="ctr">
            <a:normAutofit fontScale="92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b="1" dirty="0">
                <a:latin typeface="Century Gothic" pitchFamily="34" charset="0"/>
              </a:rPr>
              <a:t>S6-SLO2- Methods of Sampling and Storage</a:t>
            </a:r>
          </a:p>
        </p:txBody>
      </p:sp>
      <p:sp>
        <p:nvSpPr>
          <p:cNvPr id="5" name="Slide Number Placeholder 4"/>
          <p:cNvSpPr>
            <a:spLocks noGrp="1"/>
          </p:cNvSpPr>
          <p:nvPr>
            <p:ph type="sldNum" sz="quarter" idx="12"/>
          </p:nvPr>
        </p:nvSpPr>
        <p:spPr/>
        <p:txBody>
          <a:bodyPr/>
          <a:lstStyle/>
          <a:p>
            <a:fld id="{7D26217B-22BD-4F27-BFB6-4C667AD9F2E9}" type="slidenum">
              <a:rPr lang="en-US" smtClean="0"/>
              <a:pPr/>
              <a:t>61</a:t>
            </a:fld>
            <a:endParaRPr lang="en-US" dirty="0"/>
          </a:p>
        </p:txBody>
      </p:sp>
      <p:sp>
        <p:nvSpPr>
          <p:cNvPr id="7" name="Footer Placeholder 6"/>
          <p:cNvSpPr>
            <a:spLocks noGrp="1"/>
          </p:cNvSpPr>
          <p:nvPr>
            <p:ph type="ftr" sz="quarter" idx="11"/>
          </p:nvPr>
        </p:nvSpPr>
        <p:spPr/>
        <p:txBody>
          <a:bodyPr/>
          <a:lstStyle/>
          <a:p>
            <a:r>
              <a:rPr lang="en-US"/>
              <a:t>18CEO405 </a:t>
            </a:r>
            <a:endParaRPr lang="en-US" dirty="0"/>
          </a:p>
        </p:txBody>
      </p:sp>
      <p:sp>
        <p:nvSpPr>
          <p:cNvPr id="9" name="Date Placeholder 8"/>
          <p:cNvSpPr>
            <a:spLocks noGrp="1"/>
          </p:cNvSpPr>
          <p:nvPr>
            <p:ph type="dt" sz="half" idx="10"/>
          </p:nvPr>
        </p:nvSpPr>
        <p:spPr/>
        <p:txBody>
          <a:bodyPr/>
          <a:lstStyle/>
          <a:p>
            <a:r>
              <a:rPr lang="en-US"/>
              <a:t>07/30/2020</a:t>
            </a:r>
            <a:endParaRPr lang="en-US" dirty="0"/>
          </a:p>
        </p:txBody>
      </p:sp>
    </p:spTree>
    <p:extLst>
      <p:ext uri="{BB962C8B-B14F-4D97-AF65-F5344CB8AC3E}">
        <p14:creationId xmlns:p14="http://schemas.microsoft.com/office/powerpoint/2010/main" val="379376888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07/30/2020</a:t>
            </a:r>
            <a:endParaRPr lang="en-US" dirty="0"/>
          </a:p>
        </p:txBody>
      </p:sp>
      <p:sp>
        <p:nvSpPr>
          <p:cNvPr id="3" name="Footer Placeholder 2"/>
          <p:cNvSpPr>
            <a:spLocks noGrp="1"/>
          </p:cNvSpPr>
          <p:nvPr>
            <p:ph type="ftr" sz="quarter" idx="11"/>
          </p:nvPr>
        </p:nvSpPr>
        <p:spPr/>
        <p:txBody>
          <a:bodyPr/>
          <a:lstStyle/>
          <a:p>
            <a:r>
              <a:rPr lang="en-US"/>
              <a:t>18CEO405 </a:t>
            </a:r>
            <a:endParaRPr lang="en-US" dirty="0"/>
          </a:p>
        </p:txBody>
      </p:sp>
      <p:sp>
        <p:nvSpPr>
          <p:cNvPr id="4" name="Slide Number Placeholder 3"/>
          <p:cNvSpPr>
            <a:spLocks noGrp="1"/>
          </p:cNvSpPr>
          <p:nvPr>
            <p:ph type="sldNum" sz="quarter" idx="12"/>
          </p:nvPr>
        </p:nvSpPr>
        <p:spPr/>
        <p:txBody>
          <a:bodyPr/>
          <a:lstStyle/>
          <a:p>
            <a:fld id="{7D26217B-22BD-4F27-BFB6-4C667AD9F2E9}" type="slidenum">
              <a:rPr lang="en-US" smtClean="0"/>
              <a:pPr/>
              <a:t>62</a:t>
            </a:fld>
            <a:endParaRPr lang="en-US" dirty="0"/>
          </a:p>
        </p:txBody>
      </p:sp>
      <p:pic>
        <p:nvPicPr>
          <p:cNvPr id="2050" name="Picture 2" descr="4 Recommended containers, method of preservation and storage time for... |  Download Table"/>
          <p:cNvPicPr>
            <a:picLocks noChangeAspect="1" noChangeArrowheads="1"/>
          </p:cNvPicPr>
          <p:nvPr/>
        </p:nvPicPr>
        <p:blipFill>
          <a:blip r:embed="rId2"/>
          <a:srcRect/>
          <a:stretch>
            <a:fillRect/>
          </a:stretch>
        </p:blipFill>
        <p:spPr bwMode="auto">
          <a:xfrm>
            <a:off x="214283" y="305732"/>
            <a:ext cx="8907280" cy="6056952"/>
          </a:xfrm>
          <a:prstGeom prst="rect">
            <a:avLst/>
          </a:prstGeom>
          <a:noFill/>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0" y="0"/>
            <a:ext cx="9144000" cy="762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b="1" dirty="0">
                <a:latin typeface="Century Gothic" pitchFamily="34" charset="0"/>
              </a:rPr>
              <a:t>S7-SLO1- Effects of water pollution</a:t>
            </a:r>
          </a:p>
        </p:txBody>
      </p:sp>
      <p:sp>
        <p:nvSpPr>
          <p:cNvPr id="3" name="Rectangle 2"/>
          <p:cNvSpPr/>
          <p:nvPr/>
        </p:nvSpPr>
        <p:spPr>
          <a:xfrm>
            <a:off x="0" y="914400"/>
            <a:ext cx="9144000" cy="6078523"/>
          </a:xfrm>
          <a:prstGeom prst="rect">
            <a:avLst/>
          </a:prstGeom>
        </p:spPr>
        <p:txBody>
          <a:bodyPr wrap="square">
            <a:spAutoFit/>
          </a:bodyPr>
          <a:lstStyle/>
          <a:p>
            <a:pPr algn="just">
              <a:lnSpc>
                <a:spcPct val="200000"/>
              </a:lnSpc>
              <a:buBlip>
                <a:blip r:embed="rId3"/>
              </a:buBlip>
            </a:pPr>
            <a:r>
              <a:rPr lang="en-US" sz="2200" b="1" dirty="0">
                <a:solidFill>
                  <a:srgbClr val="002060"/>
                </a:solidFill>
                <a:latin typeface="Century Gothic" pitchFamily="34" charset="0"/>
              </a:rPr>
              <a:t>Water-borne diseases account for the deaths of 3,575,000 people a year! That’s equivalent to a jumbo jet crashing every hour, and the majority of these are children. </a:t>
            </a:r>
          </a:p>
          <a:p>
            <a:pPr algn="just">
              <a:lnSpc>
                <a:spcPct val="200000"/>
              </a:lnSpc>
              <a:buBlip>
                <a:blip r:embed="rId3"/>
              </a:buBlip>
            </a:pPr>
            <a:r>
              <a:rPr lang="en-US" sz="2200" b="1" dirty="0">
                <a:solidFill>
                  <a:srgbClr val="002060"/>
                </a:solidFill>
                <a:latin typeface="Century Gothic" pitchFamily="34" charset="0"/>
              </a:rPr>
              <a:t>Infectious diseases can be spread  through contaminated water. Some of these water-borne diseases are </a:t>
            </a:r>
            <a:r>
              <a:rPr lang="en-US" sz="2200" b="1" i="1" dirty="0">
                <a:solidFill>
                  <a:srgbClr val="002060"/>
                </a:solidFill>
                <a:latin typeface="Century Gothic" pitchFamily="34" charset="0"/>
              </a:rPr>
              <a:t>Typhoid, Cholera, Paratyphoid Fever, Dysentery, Jaundice, </a:t>
            </a:r>
            <a:r>
              <a:rPr lang="en-US" sz="2200" b="1" i="1" dirty="0" err="1">
                <a:solidFill>
                  <a:srgbClr val="002060"/>
                </a:solidFill>
                <a:latin typeface="Century Gothic" pitchFamily="34" charset="0"/>
              </a:rPr>
              <a:t>Amoebiasis</a:t>
            </a:r>
            <a:r>
              <a:rPr lang="en-US" sz="2200" b="1" i="1" dirty="0">
                <a:solidFill>
                  <a:srgbClr val="002060"/>
                </a:solidFill>
                <a:latin typeface="Century Gothic" pitchFamily="34" charset="0"/>
              </a:rPr>
              <a:t> and Malaria. </a:t>
            </a:r>
            <a:endParaRPr lang="en-US" sz="2200" b="1" dirty="0">
              <a:solidFill>
                <a:srgbClr val="002060"/>
              </a:solidFill>
              <a:latin typeface="Century Gothic" pitchFamily="34" charset="0"/>
            </a:endParaRPr>
          </a:p>
          <a:p>
            <a:pPr algn="just">
              <a:lnSpc>
                <a:spcPct val="200000"/>
              </a:lnSpc>
              <a:buBlip>
                <a:blip r:embed="rId3"/>
              </a:buBlip>
            </a:pPr>
            <a:r>
              <a:rPr lang="en-US" sz="2200" b="1" dirty="0">
                <a:solidFill>
                  <a:srgbClr val="002060"/>
                </a:solidFill>
                <a:latin typeface="Century Gothic" pitchFamily="34" charset="0"/>
              </a:rPr>
              <a:t>Chemicals in the water also have negative effects on our health. </a:t>
            </a:r>
          </a:p>
        </p:txBody>
      </p:sp>
      <p:sp>
        <p:nvSpPr>
          <p:cNvPr id="5" name="Slide Number Placeholder 4"/>
          <p:cNvSpPr>
            <a:spLocks noGrp="1"/>
          </p:cNvSpPr>
          <p:nvPr>
            <p:ph type="sldNum" sz="quarter" idx="12"/>
          </p:nvPr>
        </p:nvSpPr>
        <p:spPr/>
        <p:txBody>
          <a:bodyPr/>
          <a:lstStyle/>
          <a:p>
            <a:fld id="{7D26217B-22BD-4F27-BFB6-4C667AD9F2E9}" type="slidenum">
              <a:rPr lang="en-US" smtClean="0"/>
              <a:pPr/>
              <a:t>63</a:t>
            </a:fld>
            <a:endParaRPr lang="en-US" dirty="0"/>
          </a:p>
        </p:txBody>
      </p:sp>
      <p:sp>
        <p:nvSpPr>
          <p:cNvPr id="7" name="Footer Placeholder 6"/>
          <p:cNvSpPr>
            <a:spLocks noGrp="1"/>
          </p:cNvSpPr>
          <p:nvPr>
            <p:ph type="ftr" sz="quarter" idx="11"/>
          </p:nvPr>
        </p:nvSpPr>
        <p:spPr/>
        <p:txBody>
          <a:bodyPr/>
          <a:lstStyle/>
          <a:p>
            <a:r>
              <a:rPr lang="en-US"/>
              <a:t>18CEO405 </a:t>
            </a:r>
            <a:endParaRPr lang="en-US" dirty="0"/>
          </a:p>
        </p:txBody>
      </p:sp>
      <p:sp>
        <p:nvSpPr>
          <p:cNvPr id="9" name="Date Placeholder 8"/>
          <p:cNvSpPr>
            <a:spLocks noGrp="1"/>
          </p:cNvSpPr>
          <p:nvPr>
            <p:ph type="dt" sz="half" idx="10"/>
          </p:nvPr>
        </p:nvSpPr>
        <p:spPr/>
        <p:txBody>
          <a:bodyPr/>
          <a:lstStyle/>
          <a:p>
            <a:r>
              <a:rPr lang="en-US"/>
              <a:t>07/30/2020</a:t>
            </a:r>
            <a:endParaRPr lang="en-US" dirty="0"/>
          </a:p>
        </p:txBody>
      </p:sp>
    </p:spTree>
    <p:extLst>
      <p:ext uri="{BB962C8B-B14F-4D97-AF65-F5344CB8AC3E}">
        <p14:creationId xmlns:p14="http://schemas.microsoft.com/office/powerpoint/2010/main" val="124564532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1609" y="804575"/>
            <a:ext cx="9144000" cy="5613011"/>
          </a:xfrm>
          <a:prstGeom prst="rect">
            <a:avLst/>
          </a:prstGeom>
        </p:spPr>
        <p:txBody>
          <a:bodyPr wrap="square">
            <a:spAutoFit/>
          </a:bodyPr>
          <a:lstStyle/>
          <a:p>
            <a:pPr algn="just">
              <a:lnSpc>
                <a:spcPct val="150000"/>
              </a:lnSpc>
              <a:buBlip>
                <a:blip r:embed="rId3"/>
              </a:buBlip>
            </a:pPr>
            <a:r>
              <a:rPr lang="en-US" sz="2200" b="1" dirty="0">
                <a:solidFill>
                  <a:srgbClr val="C00000"/>
                </a:solidFill>
                <a:latin typeface="Century Gothic" pitchFamily="34" charset="0"/>
              </a:rPr>
              <a:t>Pesticides</a:t>
            </a:r>
            <a:r>
              <a:rPr lang="en-US" sz="2200" b="1" i="1" dirty="0">
                <a:solidFill>
                  <a:srgbClr val="002060"/>
                </a:solidFill>
                <a:latin typeface="Century Gothic" pitchFamily="34" charset="0"/>
              </a:rPr>
              <a:t> – </a:t>
            </a:r>
            <a:r>
              <a:rPr lang="en-US" sz="2200" b="1" dirty="0">
                <a:solidFill>
                  <a:srgbClr val="002060"/>
                </a:solidFill>
                <a:latin typeface="Century Gothic" pitchFamily="34" charset="0"/>
              </a:rPr>
              <a:t>can damage the nervous system and cause cancer because of the carbonates and organophosphates that they contain. Chlorides can cause reproductive and endocrinal damage.</a:t>
            </a:r>
          </a:p>
          <a:p>
            <a:pPr algn="just">
              <a:lnSpc>
                <a:spcPct val="150000"/>
              </a:lnSpc>
              <a:buBlip>
                <a:blip r:embed="rId3"/>
              </a:buBlip>
            </a:pPr>
            <a:r>
              <a:rPr lang="en-US" sz="2200" b="1" dirty="0">
                <a:solidFill>
                  <a:srgbClr val="C00000"/>
                </a:solidFill>
                <a:latin typeface="Century Gothic" pitchFamily="34" charset="0"/>
              </a:rPr>
              <a:t>Lead</a:t>
            </a:r>
            <a:r>
              <a:rPr lang="en-US" sz="2200" b="1" i="1" dirty="0">
                <a:solidFill>
                  <a:srgbClr val="002060"/>
                </a:solidFill>
                <a:latin typeface="Century Gothic" pitchFamily="34" charset="0"/>
              </a:rPr>
              <a:t> – </a:t>
            </a:r>
            <a:r>
              <a:rPr lang="en-US" sz="2200" b="1" dirty="0">
                <a:solidFill>
                  <a:srgbClr val="002060"/>
                </a:solidFill>
                <a:latin typeface="Century Gothic" pitchFamily="34" charset="0"/>
              </a:rPr>
              <a:t>can accumulate in the body and damage the central nervous system. </a:t>
            </a:r>
          </a:p>
          <a:p>
            <a:pPr algn="just">
              <a:lnSpc>
                <a:spcPct val="150000"/>
              </a:lnSpc>
              <a:buBlip>
                <a:blip r:embed="rId3"/>
              </a:buBlip>
            </a:pPr>
            <a:r>
              <a:rPr lang="en-US" sz="2200" b="1" dirty="0">
                <a:solidFill>
                  <a:srgbClr val="C00000"/>
                </a:solidFill>
                <a:latin typeface="Century Gothic" pitchFamily="34" charset="0"/>
              </a:rPr>
              <a:t>Arsenic</a:t>
            </a:r>
            <a:r>
              <a:rPr lang="en-US" sz="2200" b="1" i="1" dirty="0">
                <a:solidFill>
                  <a:srgbClr val="002060"/>
                </a:solidFill>
                <a:latin typeface="Century Gothic" pitchFamily="34" charset="0"/>
              </a:rPr>
              <a:t> – </a:t>
            </a:r>
            <a:r>
              <a:rPr lang="en-US" sz="2200" b="1" dirty="0">
                <a:solidFill>
                  <a:srgbClr val="002060"/>
                </a:solidFill>
                <a:latin typeface="Century Gothic" pitchFamily="34" charset="0"/>
              </a:rPr>
              <a:t>causes liver damage, skin cancer and vascular diseases</a:t>
            </a:r>
          </a:p>
          <a:p>
            <a:pPr algn="just">
              <a:lnSpc>
                <a:spcPct val="150000"/>
              </a:lnSpc>
              <a:buBlip>
                <a:blip r:embed="rId3"/>
              </a:buBlip>
            </a:pPr>
            <a:r>
              <a:rPr lang="en-US" sz="2200" b="1" dirty="0" err="1">
                <a:solidFill>
                  <a:srgbClr val="C00000"/>
                </a:solidFill>
                <a:latin typeface="Century Gothic" pitchFamily="34" charset="0"/>
              </a:rPr>
              <a:t>Flourides</a:t>
            </a:r>
            <a:r>
              <a:rPr lang="en-US" sz="2200" b="1" i="1" dirty="0">
                <a:solidFill>
                  <a:srgbClr val="002060"/>
                </a:solidFill>
                <a:latin typeface="Century Gothic" pitchFamily="34" charset="0"/>
              </a:rPr>
              <a:t> - </a:t>
            </a:r>
            <a:r>
              <a:rPr lang="en-US" sz="2200" b="1" dirty="0">
                <a:solidFill>
                  <a:srgbClr val="002060"/>
                </a:solidFill>
                <a:latin typeface="Century Gothic" pitchFamily="34" charset="0"/>
              </a:rPr>
              <a:t> in excessive amounts can make your teeth yellow and cause damage to the spinal cord.</a:t>
            </a:r>
            <a:r>
              <a:rPr lang="en-US" sz="2200" b="1" i="1" dirty="0">
                <a:solidFill>
                  <a:srgbClr val="002060"/>
                </a:solidFill>
                <a:latin typeface="Century Gothic" pitchFamily="34" charset="0"/>
              </a:rPr>
              <a:t>– </a:t>
            </a:r>
            <a:r>
              <a:rPr lang="en-US" sz="2200" b="1" dirty="0">
                <a:solidFill>
                  <a:srgbClr val="002060"/>
                </a:solidFill>
                <a:latin typeface="Century Gothic" pitchFamily="34" charset="0"/>
              </a:rPr>
              <a:t>even with very low exposure, can cause cancer.</a:t>
            </a:r>
          </a:p>
        </p:txBody>
      </p:sp>
      <p:sp>
        <p:nvSpPr>
          <p:cNvPr id="3" name="Title 1"/>
          <p:cNvSpPr txBox="1">
            <a:spLocks/>
          </p:cNvSpPr>
          <p:nvPr/>
        </p:nvSpPr>
        <p:spPr>
          <a:xfrm>
            <a:off x="0" y="0"/>
            <a:ext cx="9144000" cy="762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b="1" dirty="0">
                <a:latin typeface="Century Gothic" pitchFamily="34" charset="0"/>
              </a:rPr>
              <a:t>S7-SLO1- Effects of water pollution</a:t>
            </a:r>
          </a:p>
        </p:txBody>
      </p:sp>
      <p:sp>
        <p:nvSpPr>
          <p:cNvPr id="5" name="Slide Number Placeholder 4"/>
          <p:cNvSpPr>
            <a:spLocks noGrp="1"/>
          </p:cNvSpPr>
          <p:nvPr>
            <p:ph type="sldNum" sz="quarter" idx="12"/>
          </p:nvPr>
        </p:nvSpPr>
        <p:spPr/>
        <p:txBody>
          <a:bodyPr/>
          <a:lstStyle/>
          <a:p>
            <a:fld id="{7D26217B-22BD-4F27-BFB6-4C667AD9F2E9}" type="slidenum">
              <a:rPr lang="en-US" smtClean="0"/>
              <a:pPr/>
              <a:t>64</a:t>
            </a:fld>
            <a:endParaRPr lang="en-US" dirty="0"/>
          </a:p>
        </p:txBody>
      </p:sp>
      <p:sp>
        <p:nvSpPr>
          <p:cNvPr id="7" name="Footer Placeholder 6"/>
          <p:cNvSpPr>
            <a:spLocks noGrp="1"/>
          </p:cNvSpPr>
          <p:nvPr>
            <p:ph type="ftr" sz="quarter" idx="11"/>
          </p:nvPr>
        </p:nvSpPr>
        <p:spPr/>
        <p:txBody>
          <a:bodyPr/>
          <a:lstStyle/>
          <a:p>
            <a:r>
              <a:rPr lang="en-US"/>
              <a:t>18CEO405 </a:t>
            </a:r>
            <a:endParaRPr lang="en-US" dirty="0"/>
          </a:p>
        </p:txBody>
      </p:sp>
      <p:sp>
        <p:nvSpPr>
          <p:cNvPr id="9" name="Date Placeholder 8"/>
          <p:cNvSpPr>
            <a:spLocks noGrp="1"/>
          </p:cNvSpPr>
          <p:nvPr>
            <p:ph type="dt" sz="half" idx="10"/>
          </p:nvPr>
        </p:nvSpPr>
        <p:spPr/>
        <p:txBody>
          <a:bodyPr/>
          <a:lstStyle/>
          <a:p>
            <a:r>
              <a:rPr lang="en-US"/>
              <a:t>07/30/2020</a:t>
            </a:r>
            <a:endParaRPr lang="en-US" dirty="0"/>
          </a:p>
        </p:txBody>
      </p:sp>
    </p:spTree>
    <p:extLst>
      <p:ext uri="{BB962C8B-B14F-4D97-AF65-F5344CB8AC3E}">
        <p14:creationId xmlns:p14="http://schemas.microsoft.com/office/powerpoint/2010/main" val="69016732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D26217B-22BD-4F27-BFB6-4C667AD9F2E9}" type="slidenum">
              <a:rPr lang="en-US" smtClean="0"/>
              <a:pPr/>
              <a:t>65</a:t>
            </a:fld>
            <a:endParaRPr lang="en-US" dirty="0"/>
          </a:p>
        </p:txBody>
      </p:sp>
      <p:sp>
        <p:nvSpPr>
          <p:cNvPr id="3" name="Title 1"/>
          <p:cNvSpPr txBox="1">
            <a:spLocks/>
          </p:cNvSpPr>
          <p:nvPr/>
        </p:nvSpPr>
        <p:spPr>
          <a:xfrm>
            <a:off x="0" y="0"/>
            <a:ext cx="9144000" cy="762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b="1" dirty="0">
                <a:latin typeface="Century Gothic" pitchFamily="34" charset="0"/>
              </a:rPr>
              <a:t>S7-SLO2- Eutrophication</a:t>
            </a:r>
          </a:p>
        </p:txBody>
      </p:sp>
      <p:sp>
        <p:nvSpPr>
          <p:cNvPr id="4" name="Rectangle 3"/>
          <p:cNvSpPr/>
          <p:nvPr/>
        </p:nvSpPr>
        <p:spPr>
          <a:xfrm>
            <a:off x="76200" y="718694"/>
            <a:ext cx="8991600" cy="5170646"/>
          </a:xfrm>
          <a:prstGeom prst="rect">
            <a:avLst/>
          </a:prstGeom>
        </p:spPr>
        <p:txBody>
          <a:bodyPr wrap="square">
            <a:spAutoFit/>
          </a:bodyPr>
          <a:lstStyle/>
          <a:p>
            <a:pPr algn="just">
              <a:lnSpc>
                <a:spcPct val="150000"/>
              </a:lnSpc>
              <a:buBlip>
                <a:blip r:embed="rId2"/>
              </a:buBlip>
            </a:pPr>
            <a:r>
              <a:rPr lang="en-US" sz="2200" b="1" dirty="0">
                <a:solidFill>
                  <a:srgbClr val="002060"/>
                </a:solidFill>
                <a:latin typeface="Century Gothic" pitchFamily="34" charset="0"/>
                <a:cs typeface="Times New Roman" pitchFamily="18" charset="0"/>
              </a:rPr>
              <a:t>Eutrophication can happen naturally in the normal succession of some freshwater ecosystems. However, when the nutrient enrichment is due to the activities of humans, sometimes referred to as “cultural eutrophication”, the rate of this natural process is greatly intensified. </a:t>
            </a:r>
          </a:p>
          <a:p>
            <a:pPr algn="just">
              <a:lnSpc>
                <a:spcPct val="150000"/>
              </a:lnSpc>
              <a:buBlip>
                <a:blip r:embed="rId2"/>
              </a:buBlip>
            </a:pPr>
            <a:r>
              <a:rPr lang="en-US" sz="2200" b="1" dirty="0">
                <a:solidFill>
                  <a:srgbClr val="002060"/>
                </a:solidFill>
                <a:latin typeface="Century Gothic" pitchFamily="34" charset="0"/>
                <a:cs typeface="Times New Roman" pitchFamily="18" charset="0"/>
              </a:rPr>
              <a:t>Two major nutrients, nitrogen (N) and phosphorus (P), occur in streams in various forms as ions or dissolved in solution. Aquatic plants convert dissolved inorganic forms of nitrogen (nitrate, nitrite, and ammonium) and phosphorus (orthophosphate) into organic or particulate forms for use in higher trophic production. </a:t>
            </a:r>
          </a:p>
        </p:txBody>
      </p:sp>
      <p:sp>
        <p:nvSpPr>
          <p:cNvPr id="7" name="Footer Placeholder 6"/>
          <p:cNvSpPr>
            <a:spLocks noGrp="1"/>
          </p:cNvSpPr>
          <p:nvPr>
            <p:ph type="ftr" sz="quarter" idx="11"/>
          </p:nvPr>
        </p:nvSpPr>
        <p:spPr/>
        <p:txBody>
          <a:bodyPr/>
          <a:lstStyle/>
          <a:p>
            <a:r>
              <a:rPr lang="en-US"/>
              <a:t>18CEO405 </a:t>
            </a:r>
            <a:endParaRPr lang="en-US" dirty="0"/>
          </a:p>
        </p:txBody>
      </p:sp>
      <p:sp>
        <p:nvSpPr>
          <p:cNvPr id="9" name="Date Placeholder 8"/>
          <p:cNvSpPr>
            <a:spLocks noGrp="1"/>
          </p:cNvSpPr>
          <p:nvPr>
            <p:ph type="dt" sz="half" idx="10"/>
          </p:nvPr>
        </p:nvSpPr>
        <p:spPr/>
        <p:txBody>
          <a:bodyPr/>
          <a:lstStyle/>
          <a:p>
            <a:r>
              <a:rPr lang="en-US"/>
              <a:t>07/30/2020</a:t>
            </a:r>
            <a:endParaRPr lang="en-US" dirty="0"/>
          </a:p>
        </p:txBody>
      </p:sp>
    </p:spTree>
    <p:extLst>
      <p:ext uri="{BB962C8B-B14F-4D97-AF65-F5344CB8AC3E}">
        <p14:creationId xmlns:p14="http://schemas.microsoft.com/office/powerpoint/2010/main" val="336124407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07/30/2020</a:t>
            </a:r>
            <a:endParaRPr lang="en-US" dirty="0"/>
          </a:p>
        </p:txBody>
      </p:sp>
      <p:sp>
        <p:nvSpPr>
          <p:cNvPr id="3" name="Footer Placeholder 2"/>
          <p:cNvSpPr>
            <a:spLocks noGrp="1"/>
          </p:cNvSpPr>
          <p:nvPr>
            <p:ph type="ftr" sz="quarter" idx="11"/>
          </p:nvPr>
        </p:nvSpPr>
        <p:spPr/>
        <p:txBody>
          <a:bodyPr/>
          <a:lstStyle/>
          <a:p>
            <a:r>
              <a:rPr lang="en-US"/>
              <a:t>18CEO405 </a:t>
            </a:r>
            <a:endParaRPr lang="en-US" dirty="0"/>
          </a:p>
        </p:txBody>
      </p:sp>
      <p:sp>
        <p:nvSpPr>
          <p:cNvPr id="4" name="Slide Number Placeholder 3"/>
          <p:cNvSpPr>
            <a:spLocks noGrp="1"/>
          </p:cNvSpPr>
          <p:nvPr>
            <p:ph type="sldNum" sz="quarter" idx="12"/>
          </p:nvPr>
        </p:nvSpPr>
        <p:spPr/>
        <p:txBody>
          <a:bodyPr/>
          <a:lstStyle/>
          <a:p>
            <a:fld id="{7D26217B-22BD-4F27-BFB6-4C667AD9F2E9}" type="slidenum">
              <a:rPr lang="en-US" smtClean="0"/>
              <a:pPr/>
              <a:t>66</a:t>
            </a:fld>
            <a:endParaRPr lang="en-US" dirty="0"/>
          </a:p>
        </p:txBody>
      </p:sp>
      <p:pic>
        <p:nvPicPr>
          <p:cNvPr id="100354" name="Picture 2" descr="Pollution of water: Eutrophication | by Hamna Qasim | Medium"/>
          <p:cNvPicPr>
            <a:picLocks noChangeAspect="1" noChangeArrowheads="1"/>
          </p:cNvPicPr>
          <p:nvPr/>
        </p:nvPicPr>
        <p:blipFill>
          <a:blip r:embed="rId2"/>
          <a:srcRect/>
          <a:stretch>
            <a:fillRect/>
          </a:stretch>
        </p:blipFill>
        <p:spPr bwMode="auto">
          <a:xfrm>
            <a:off x="428596" y="1049703"/>
            <a:ext cx="8392058" cy="5808297"/>
          </a:xfrm>
          <a:prstGeom prst="rect">
            <a:avLst/>
          </a:prstGeom>
          <a:noFill/>
        </p:spPr>
      </p:pic>
      <p:sp>
        <p:nvSpPr>
          <p:cNvPr id="6" name="Rectangle 5"/>
          <p:cNvSpPr/>
          <p:nvPr/>
        </p:nvSpPr>
        <p:spPr>
          <a:xfrm>
            <a:off x="2357422" y="285728"/>
            <a:ext cx="5501827" cy="646331"/>
          </a:xfrm>
          <a:prstGeom prst="rect">
            <a:avLst/>
          </a:prstGeom>
        </p:spPr>
        <p:txBody>
          <a:bodyPr wrap="none">
            <a:spAutoFit/>
          </a:bodyPr>
          <a:lstStyle/>
          <a:p>
            <a:r>
              <a:rPr lang="en-US" sz="3600" b="1" dirty="0">
                <a:latin typeface="Century Gothic" pitchFamily="34" charset="0"/>
              </a:rPr>
              <a:t>S7-SLO2- </a:t>
            </a:r>
            <a:r>
              <a:rPr lang="en-US" sz="3600" b="1" dirty="0" err="1">
                <a:latin typeface="Century Gothic" pitchFamily="34" charset="0"/>
              </a:rPr>
              <a:t>Eutrophication</a:t>
            </a:r>
            <a:endParaRPr lang="en-US" sz="3600" b="1" dirty="0">
              <a:latin typeface="Century Gothic" pitchFamily="34" charset="0"/>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07/30/2020</a:t>
            </a:r>
            <a:endParaRPr lang="en-US" dirty="0"/>
          </a:p>
        </p:txBody>
      </p:sp>
      <p:sp>
        <p:nvSpPr>
          <p:cNvPr id="3" name="Footer Placeholder 2"/>
          <p:cNvSpPr>
            <a:spLocks noGrp="1"/>
          </p:cNvSpPr>
          <p:nvPr>
            <p:ph type="ftr" sz="quarter" idx="11"/>
          </p:nvPr>
        </p:nvSpPr>
        <p:spPr/>
        <p:txBody>
          <a:bodyPr/>
          <a:lstStyle/>
          <a:p>
            <a:r>
              <a:rPr lang="en-US"/>
              <a:t>18CEO405 </a:t>
            </a:r>
            <a:endParaRPr lang="en-US" dirty="0"/>
          </a:p>
        </p:txBody>
      </p:sp>
      <p:sp>
        <p:nvSpPr>
          <p:cNvPr id="4" name="Slide Number Placeholder 3"/>
          <p:cNvSpPr>
            <a:spLocks noGrp="1"/>
          </p:cNvSpPr>
          <p:nvPr>
            <p:ph type="sldNum" sz="quarter" idx="12"/>
          </p:nvPr>
        </p:nvSpPr>
        <p:spPr/>
        <p:txBody>
          <a:bodyPr/>
          <a:lstStyle/>
          <a:p>
            <a:fld id="{7D26217B-22BD-4F27-BFB6-4C667AD9F2E9}" type="slidenum">
              <a:rPr lang="en-US" smtClean="0"/>
              <a:pPr/>
              <a:t>67</a:t>
            </a:fld>
            <a:endParaRPr lang="en-US" dirty="0"/>
          </a:p>
        </p:txBody>
      </p:sp>
      <p:pic>
        <p:nvPicPr>
          <p:cNvPr id="101378" name="Picture 2" descr="Water Pollution: Causes &amp;amp; Effects, Eutrophication, Algal Blooms - PMF IAS"/>
          <p:cNvPicPr>
            <a:picLocks noChangeAspect="1" noChangeArrowheads="1"/>
          </p:cNvPicPr>
          <p:nvPr/>
        </p:nvPicPr>
        <p:blipFill>
          <a:blip r:embed="rId2"/>
          <a:srcRect/>
          <a:stretch>
            <a:fillRect/>
          </a:stretch>
        </p:blipFill>
        <p:spPr bwMode="auto">
          <a:xfrm>
            <a:off x="785786" y="1357298"/>
            <a:ext cx="6981825" cy="4933950"/>
          </a:xfrm>
          <a:prstGeom prst="rect">
            <a:avLst/>
          </a:prstGeom>
          <a:noFill/>
        </p:spPr>
      </p:pic>
      <p:sp>
        <p:nvSpPr>
          <p:cNvPr id="6" name="Rectangle 5"/>
          <p:cNvSpPr/>
          <p:nvPr/>
        </p:nvSpPr>
        <p:spPr>
          <a:xfrm>
            <a:off x="1714480" y="285728"/>
            <a:ext cx="5501827" cy="646331"/>
          </a:xfrm>
          <a:prstGeom prst="rect">
            <a:avLst/>
          </a:prstGeom>
        </p:spPr>
        <p:txBody>
          <a:bodyPr wrap="none">
            <a:spAutoFit/>
          </a:bodyPr>
          <a:lstStyle/>
          <a:p>
            <a:r>
              <a:rPr lang="en-US" sz="3600" b="1" dirty="0">
                <a:latin typeface="Century Gothic" pitchFamily="34" charset="0"/>
              </a:rPr>
              <a:t>S7-SLO2- </a:t>
            </a:r>
            <a:r>
              <a:rPr lang="en-US" sz="3600" b="1" dirty="0" err="1">
                <a:latin typeface="Century Gothic" pitchFamily="34" charset="0"/>
              </a:rPr>
              <a:t>Eutrophication</a:t>
            </a:r>
            <a:endParaRPr lang="en-US" sz="3600" b="1" dirty="0">
              <a:latin typeface="Century Gothic" pitchFamily="34" charset="0"/>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D26217B-22BD-4F27-BFB6-4C667AD9F2E9}" type="slidenum">
              <a:rPr lang="en-US" smtClean="0"/>
              <a:pPr/>
              <a:t>68</a:t>
            </a:fld>
            <a:endParaRPr lang="en-US" dirty="0"/>
          </a:p>
        </p:txBody>
      </p:sp>
      <p:sp>
        <p:nvSpPr>
          <p:cNvPr id="3" name="Rectangle 2"/>
          <p:cNvSpPr/>
          <p:nvPr/>
        </p:nvSpPr>
        <p:spPr>
          <a:xfrm>
            <a:off x="85299" y="762000"/>
            <a:ext cx="9067800" cy="5416419"/>
          </a:xfrm>
          <a:prstGeom prst="rect">
            <a:avLst/>
          </a:prstGeom>
        </p:spPr>
        <p:txBody>
          <a:bodyPr wrap="square">
            <a:spAutoFit/>
          </a:bodyPr>
          <a:lstStyle/>
          <a:p>
            <a:pPr algn="just">
              <a:lnSpc>
                <a:spcPct val="150000"/>
              </a:lnSpc>
              <a:buBlip>
                <a:blip r:embed="rId2"/>
              </a:buBlip>
            </a:pPr>
            <a:r>
              <a:rPr lang="en-US" sz="2600" b="1" dirty="0">
                <a:solidFill>
                  <a:srgbClr val="002060"/>
                </a:solidFill>
                <a:latin typeface="Century Gothic" pitchFamily="34" charset="0"/>
                <a:cs typeface="Times New Roman" pitchFamily="18" charset="0"/>
              </a:rPr>
              <a:t>The main effects caused by eutrophication can be summarized as follows:</a:t>
            </a:r>
          </a:p>
          <a:p>
            <a:pPr marL="457200" indent="-457200" algn="just">
              <a:lnSpc>
                <a:spcPct val="150000"/>
              </a:lnSpc>
              <a:buBlip>
                <a:blip r:embed="rId2"/>
              </a:buBlip>
            </a:pPr>
            <a:r>
              <a:rPr lang="en-US" sz="2600" b="1" dirty="0">
                <a:solidFill>
                  <a:srgbClr val="002060"/>
                </a:solidFill>
                <a:latin typeface="Century Gothic" pitchFamily="34" charset="0"/>
                <a:cs typeface="Times New Roman" pitchFamily="18" charset="0"/>
              </a:rPr>
              <a:t>Species diversity decreases and the dominant biota changes.</a:t>
            </a:r>
          </a:p>
          <a:p>
            <a:pPr marL="457200" indent="-457200" algn="just">
              <a:lnSpc>
                <a:spcPct val="150000"/>
              </a:lnSpc>
              <a:buBlip>
                <a:blip r:embed="rId2"/>
              </a:buBlip>
            </a:pPr>
            <a:r>
              <a:rPr lang="en-US" sz="2600" b="1" dirty="0">
                <a:solidFill>
                  <a:srgbClr val="002060"/>
                </a:solidFill>
                <a:latin typeface="Century Gothic" pitchFamily="34" charset="0"/>
                <a:cs typeface="Times New Roman" pitchFamily="18" charset="0"/>
              </a:rPr>
              <a:t>Plant and animal biomass increase.</a:t>
            </a:r>
          </a:p>
          <a:p>
            <a:pPr marL="457200" indent="-457200" algn="just">
              <a:lnSpc>
                <a:spcPct val="150000"/>
              </a:lnSpc>
              <a:buBlip>
                <a:blip r:embed="rId2"/>
              </a:buBlip>
            </a:pPr>
            <a:r>
              <a:rPr lang="en-US" sz="2600" b="1" dirty="0">
                <a:solidFill>
                  <a:srgbClr val="002060"/>
                </a:solidFill>
                <a:latin typeface="Century Gothic" pitchFamily="34" charset="0"/>
                <a:cs typeface="Times New Roman" pitchFamily="18" charset="0"/>
              </a:rPr>
              <a:t>Turbidity increases.</a:t>
            </a:r>
          </a:p>
          <a:p>
            <a:pPr marL="457200" indent="-457200" algn="just">
              <a:lnSpc>
                <a:spcPct val="150000"/>
              </a:lnSpc>
              <a:buBlip>
                <a:blip r:embed="rId2"/>
              </a:buBlip>
            </a:pPr>
            <a:r>
              <a:rPr lang="en-US" sz="2600" b="1" dirty="0">
                <a:solidFill>
                  <a:srgbClr val="002060"/>
                </a:solidFill>
                <a:latin typeface="Century Gothic" pitchFamily="34" charset="0"/>
                <a:cs typeface="Times New Roman" pitchFamily="18" charset="0"/>
              </a:rPr>
              <a:t>Rate of sedimentation increases, shortening the lifespan of the lake.</a:t>
            </a:r>
          </a:p>
          <a:p>
            <a:pPr marL="457200" indent="-457200" algn="just">
              <a:lnSpc>
                <a:spcPct val="150000"/>
              </a:lnSpc>
              <a:buBlip>
                <a:blip r:embed="rId2"/>
              </a:buBlip>
            </a:pPr>
            <a:r>
              <a:rPr lang="en-US" sz="2600" b="1" dirty="0">
                <a:solidFill>
                  <a:srgbClr val="002060"/>
                </a:solidFill>
                <a:latin typeface="Century Gothic" pitchFamily="34" charset="0"/>
                <a:cs typeface="Times New Roman" pitchFamily="18" charset="0"/>
              </a:rPr>
              <a:t>Anoxic conditions may develop. </a:t>
            </a:r>
          </a:p>
        </p:txBody>
      </p:sp>
      <p:sp>
        <p:nvSpPr>
          <p:cNvPr id="4" name="Title 1"/>
          <p:cNvSpPr txBox="1">
            <a:spLocks/>
          </p:cNvSpPr>
          <p:nvPr/>
        </p:nvSpPr>
        <p:spPr>
          <a:xfrm>
            <a:off x="0" y="0"/>
            <a:ext cx="9144000" cy="762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b="1" dirty="0">
                <a:latin typeface="Century Gothic" pitchFamily="34" charset="0"/>
              </a:rPr>
              <a:t>S7-SLO2- Eutrophication</a:t>
            </a:r>
          </a:p>
        </p:txBody>
      </p:sp>
      <p:sp>
        <p:nvSpPr>
          <p:cNvPr id="7" name="Footer Placeholder 6"/>
          <p:cNvSpPr>
            <a:spLocks noGrp="1"/>
          </p:cNvSpPr>
          <p:nvPr>
            <p:ph type="ftr" sz="quarter" idx="11"/>
          </p:nvPr>
        </p:nvSpPr>
        <p:spPr/>
        <p:txBody>
          <a:bodyPr/>
          <a:lstStyle/>
          <a:p>
            <a:r>
              <a:rPr lang="en-US"/>
              <a:t>18CEO405 </a:t>
            </a:r>
            <a:endParaRPr lang="en-US" dirty="0"/>
          </a:p>
        </p:txBody>
      </p:sp>
      <p:sp>
        <p:nvSpPr>
          <p:cNvPr id="9" name="Date Placeholder 8"/>
          <p:cNvSpPr>
            <a:spLocks noGrp="1"/>
          </p:cNvSpPr>
          <p:nvPr>
            <p:ph type="dt" sz="half" idx="10"/>
          </p:nvPr>
        </p:nvSpPr>
        <p:spPr/>
        <p:txBody>
          <a:bodyPr/>
          <a:lstStyle/>
          <a:p>
            <a:r>
              <a:rPr lang="en-US"/>
              <a:t>07/30/2020</a:t>
            </a:r>
            <a:endParaRPr lang="en-US" dirty="0"/>
          </a:p>
        </p:txBody>
      </p:sp>
    </p:spTree>
    <p:extLst>
      <p:ext uri="{BB962C8B-B14F-4D97-AF65-F5344CB8AC3E}">
        <p14:creationId xmlns:p14="http://schemas.microsoft.com/office/powerpoint/2010/main" val="22041174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D26217B-22BD-4F27-BFB6-4C667AD9F2E9}" type="slidenum">
              <a:rPr lang="en-US" smtClean="0"/>
              <a:pPr/>
              <a:t>69</a:t>
            </a:fld>
            <a:endParaRPr lang="en-US" dirty="0"/>
          </a:p>
        </p:txBody>
      </p:sp>
      <p:pic>
        <p:nvPicPr>
          <p:cNvPr id="2050" name="Picture 2" descr="Eutrophication Diagram | Quizle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78" y="914400"/>
            <a:ext cx="9143479" cy="4267200"/>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p:cNvSpPr txBox="1">
            <a:spLocks/>
          </p:cNvSpPr>
          <p:nvPr/>
        </p:nvSpPr>
        <p:spPr>
          <a:xfrm>
            <a:off x="0" y="0"/>
            <a:ext cx="9144000" cy="762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b="1" dirty="0">
                <a:latin typeface="Century Gothic" pitchFamily="34" charset="0"/>
              </a:rPr>
              <a:t>S7-SLO2- </a:t>
            </a:r>
            <a:r>
              <a:rPr lang="en-US" sz="3600" b="1" dirty="0" err="1">
                <a:latin typeface="Century Gothic" pitchFamily="34" charset="0"/>
              </a:rPr>
              <a:t>Eutrophication</a:t>
            </a:r>
            <a:endParaRPr lang="en-US" sz="3600" b="1" dirty="0">
              <a:latin typeface="Century Gothic" pitchFamily="34" charset="0"/>
            </a:endParaRPr>
          </a:p>
        </p:txBody>
      </p:sp>
      <p:sp>
        <p:nvSpPr>
          <p:cNvPr id="7" name="Rectangle 6"/>
          <p:cNvSpPr/>
          <p:nvPr/>
        </p:nvSpPr>
        <p:spPr>
          <a:xfrm>
            <a:off x="35778" y="5584309"/>
            <a:ext cx="6781800" cy="369332"/>
          </a:xfrm>
          <a:prstGeom prst="rect">
            <a:avLst/>
          </a:prstGeom>
        </p:spPr>
        <p:txBody>
          <a:bodyPr wrap="square">
            <a:spAutoFit/>
          </a:bodyPr>
          <a:lstStyle/>
          <a:p>
            <a:r>
              <a:rPr lang="en-US" b="1" i="1" dirty="0"/>
              <a:t>Source : </a:t>
            </a:r>
            <a:r>
              <a:rPr lang="en-US" i="1" dirty="0"/>
              <a:t>http://quizlet.com/291485834/eutrohication-diagram/</a:t>
            </a:r>
          </a:p>
        </p:txBody>
      </p:sp>
      <p:sp>
        <p:nvSpPr>
          <p:cNvPr id="6" name="Footer Placeholder 5"/>
          <p:cNvSpPr>
            <a:spLocks noGrp="1"/>
          </p:cNvSpPr>
          <p:nvPr>
            <p:ph type="ftr" sz="quarter" idx="11"/>
          </p:nvPr>
        </p:nvSpPr>
        <p:spPr/>
        <p:txBody>
          <a:bodyPr/>
          <a:lstStyle/>
          <a:p>
            <a:r>
              <a:rPr lang="en-US"/>
              <a:t>18CEO405 </a:t>
            </a:r>
            <a:endParaRPr lang="en-US" dirty="0"/>
          </a:p>
        </p:txBody>
      </p:sp>
      <p:sp>
        <p:nvSpPr>
          <p:cNvPr id="9" name="Date Placeholder 8"/>
          <p:cNvSpPr>
            <a:spLocks noGrp="1"/>
          </p:cNvSpPr>
          <p:nvPr>
            <p:ph type="dt" sz="half" idx="10"/>
          </p:nvPr>
        </p:nvSpPr>
        <p:spPr/>
        <p:txBody>
          <a:bodyPr/>
          <a:lstStyle/>
          <a:p>
            <a:r>
              <a:rPr lang="en-US"/>
              <a:t>07/30/2020</a:t>
            </a:r>
            <a:endParaRPr lang="en-US" dirty="0"/>
          </a:p>
        </p:txBody>
      </p:sp>
    </p:spTree>
    <p:extLst>
      <p:ext uri="{BB962C8B-B14F-4D97-AF65-F5344CB8AC3E}">
        <p14:creationId xmlns:p14="http://schemas.microsoft.com/office/powerpoint/2010/main" val="28356801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Date Placeholder 2"/>
          <p:cNvSpPr>
            <a:spLocks noGrp="1"/>
          </p:cNvSpPr>
          <p:nvPr>
            <p:ph type="dt" sz="half" idx="10"/>
          </p:nvPr>
        </p:nvSpPr>
        <p:spPr/>
        <p:txBody>
          <a:bodyPr/>
          <a:lstStyle/>
          <a:p>
            <a:r>
              <a:rPr lang="en-US"/>
              <a:t>07/30/2020</a:t>
            </a:r>
            <a:endParaRPr lang="en-US" dirty="0"/>
          </a:p>
        </p:txBody>
      </p:sp>
      <p:sp>
        <p:nvSpPr>
          <p:cNvPr id="4" name="Footer Placeholder 3"/>
          <p:cNvSpPr>
            <a:spLocks noGrp="1"/>
          </p:cNvSpPr>
          <p:nvPr>
            <p:ph type="ftr" sz="quarter" idx="11"/>
          </p:nvPr>
        </p:nvSpPr>
        <p:spPr/>
        <p:txBody>
          <a:bodyPr/>
          <a:lstStyle/>
          <a:p>
            <a:r>
              <a:rPr lang="en-US"/>
              <a:t>18CEO405 </a:t>
            </a:r>
            <a:endParaRPr lang="en-US" dirty="0"/>
          </a:p>
        </p:txBody>
      </p:sp>
      <p:sp>
        <p:nvSpPr>
          <p:cNvPr id="5" name="Slide Number Placeholder 4"/>
          <p:cNvSpPr>
            <a:spLocks noGrp="1"/>
          </p:cNvSpPr>
          <p:nvPr>
            <p:ph type="sldNum" sz="quarter" idx="12"/>
          </p:nvPr>
        </p:nvSpPr>
        <p:spPr/>
        <p:txBody>
          <a:bodyPr/>
          <a:lstStyle/>
          <a:p>
            <a:fld id="{7D26217B-22BD-4F27-BFB6-4C667AD9F2E9}" type="slidenum">
              <a:rPr lang="en-US" smtClean="0"/>
              <a:pPr/>
              <a:t>7</a:t>
            </a:fld>
            <a:endParaRPr lang="en-US" dirty="0"/>
          </a:p>
        </p:txBody>
      </p:sp>
      <p:pic>
        <p:nvPicPr>
          <p:cNvPr id="82946" name="Picture 2" descr="Sources of Water Pollution | Download Scientific Diagram"/>
          <p:cNvPicPr>
            <a:picLocks noChangeAspect="1" noChangeArrowheads="1"/>
          </p:cNvPicPr>
          <p:nvPr/>
        </p:nvPicPr>
        <p:blipFill>
          <a:blip r:embed="rId2"/>
          <a:srcRect/>
          <a:stretch>
            <a:fillRect/>
          </a:stretch>
        </p:blipFill>
        <p:spPr bwMode="auto">
          <a:xfrm>
            <a:off x="1428728" y="95184"/>
            <a:ext cx="6572296" cy="6572297"/>
          </a:xfrm>
          <a:prstGeom prst="rect">
            <a:avLst/>
          </a:prstGeom>
          <a:noFill/>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07/30/2020</a:t>
            </a:r>
            <a:endParaRPr lang="en-US" dirty="0"/>
          </a:p>
        </p:txBody>
      </p:sp>
      <p:sp>
        <p:nvSpPr>
          <p:cNvPr id="3" name="Footer Placeholder 2"/>
          <p:cNvSpPr>
            <a:spLocks noGrp="1"/>
          </p:cNvSpPr>
          <p:nvPr>
            <p:ph type="ftr" sz="quarter" idx="11"/>
          </p:nvPr>
        </p:nvSpPr>
        <p:spPr/>
        <p:txBody>
          <a:bodyPr/>
          <a:lstStyle/>
          <a:p>
            <a:r>
              <a:rPr lang="en-US"/>
              <a:t>18CEO405 </a:t>
            </a:r>
            <a:endParaRPr lang="en-US" dirty="0"/>
          </a:p>
        </p:txBody>
      </p:sp>
      <p:sp>
        <p:nvSpPr>
          <p:cNvPr id="4" name="Slide Number Placeholder 3"/>
          <p:cNvSpPr>
            <a:spLocks noGrp="1"/>
          </p:cNvSpPr>
          <p:nvPr>
            <p:ph type="sldNum" sz="quarter" idx="12"/>
          </p:nvPr>
        </p:nvSpPr>
        <p:spPr/>
        <p:txBody>
          <a:bodyPr/>
          <a:lstStyle/>
          <a:p>
            <a:fld id="{7D26217B-22BD-4F27-BFB6-4C667AD9F2E9}" type="slidenum">
              <a:rPr lang="en-US" smtClean="0"/>
              <a:pPr/>
              <a:t>70</a:t>
            </a:fld>
            <a:endParaRPr lang="en-US" dirty="0"/>
          </a:p>
        </p:txBody>
      </p:sp>
      <p:sp>
        <p:nvSpPr>
          <p:cNvPr id="5" name="Rectangle 4"/>
          <p:cNvSpPr/>
          <p:nvPr/>
        </p:nvSpPr>
        <p:spPr>
          <a:xfrm>
            <a:off x="0" y="0"/>
            <a:ext cx="8858280" cy="830997"/>
          </a:xfrm>
          <a:prstGeom prst="rect">
            <a:avLst/>
          </a:prstGeom>
        </p:spPr>
        <p:txBody>
          <a:bodyPr wrap="square">
            <a:spAutoFit/>
          </a:bodyPr>
          <a:lstStyle/>
          <a:p>
            <a:pPr algn="ctr"/>
            <a:r>
              <a:rPr lang="en-US" sz="2400" b="1" dirty="0">
                <a:latin typeface="Century Gothic" pitchFamily="34" charset="0"/>
              </a:rPr>
              <a:t>S8-SLO1- Public awareness and participation in water pollution</a:t>
            </a:r>
          </a:p>
        </p:txBody>
      </p:sp>
      <p:sp>
        <p:nvSpPr>
          <p:cNvPr id="6" name="Rectangle 5"/>
          <p:cNvSpPr/>
          <p:nvPr/>
        </p:nvSpPr>
        <p:spPr>
          <a:xfrm>
            <a:off x="0" y="779477"/>
            <a:ext cx="9144000" cy="6186309"/>
          </a:xfrm>
          <a:prstGeom prst="rect">
            <a:avLst/>
          </a:prstGeom>
        </p:spPr>
        <p:txBody>
          <a:bodyPr wrap="square">
            <a:spAutoFit/>
          </a:bodyPr>
          <a:lstStyle/>
          <a:p>
            <a:pPr algn="just">
              <a:lnSpc>
                <a:spcPct val="200000"/>
              </a:lnSpc>
              <a:buBlip>
                <a:blip r:embed="rId2"/>
              </a:buBlip>
            </a:pPr>
            <a:r>
              <a:rPr lang="en-US" sz="2200" b="1" dirty="0">
                <a:solidFill>
                  <a:srgbClr val="002060"/>
                </a:solidFill>
                <a:latin typeface="Century Gothic" pitchFamily="34" charset="0"/>
                <a:cs typeface="Times New Roman" pitchFamily="18" charset="0"/>
              </a:rPr>
              <a:t> Water conservation</a:t>
            </a:r>
          </a:p>
          <a:p>
            <a:pPr algn="just">
              <a:lnSpc>
                <a:spcPct val="200000"/>
              </a:lnSpc>
              <a:buBlip>
                <a:blip r:embed="rId2"/>
              </a:buBlip>
            </a:pPr>
            <a:r>
              <a:rPr lang="en-US" sz="2200" b="1" dirty="0">
                <a:solidFill>
                  <a:srgbClr val="002060"/>
                </a:solidFill>
                <a:latin typeface="Century Gothic" pitchFamily="34" charset="0"/>
                <a:cs typeface="Times New Roman" pitchFamily="18" charset="0"/>
              </a:rPr>
              <a:t>Hygienic water use</a:t>
            </a:r>
          </a:p>
          <a:p>
            <a:pPr algn="just">
              <a:lnSpc>
                <a:spcPct val="200000"/>
              </a:lnSpc>
              <a:buBlip>
                <a:blip r:embed="rId2"/>
              </a:buBlip>
            </a:pPr>
            <a:r>
              <a:rPr lang="en-US" sz="2200" b="1" dirty="0">
                <a:solidFill>
                  <a:srgbClr val="002060"/>
                </a:solidFill>
                <a:latin typeface="Century Gothic" pitchFamily="34" charset="0"/>
                <a:cs typeface="Times New Roman" pitchFamily="18" charset="0"/>
              </a:rPr>
              <a:t>Preservation of ecosystem</a:t>
            </a:r>
          </a:p>
          <a:p>
            <a:pPr algn="just">
              <a:lnSpc>
                <a:spcPct val="200000"/>
              </a:lnSpc>
              <a:buBlip>
                <a:blip r:embed="rId2"/>
              </a:buBlip>
            </a:pPr>
            <a:r>
              <a:rPr lang="en-US" sz="2200" b="1" dirty="0">
                <a:solidFill>
                  <a:srgbClr val="002060"/>
                </a:solidFill>
                <a:latin typeface="Century Gothic" pitchFamily="34" charset="0"/>
                <a:cs typeface="Times New Roman" pitchFamily="18" charset="0"/>
              </a:rPr>
              <a:t>Public environmental awareness is one of the most important indicators for displaying national civilization.</a:t>
            </a:r>
          </a:p>
          <a:p>
            <a:pPr algn="just">
              <a:lnSpc>
                <a:spcPct val="200000"/>
              </a:lnSpc>
              <a:buBlip>
                <a:blip r:embed="rId2"/>
              </a:buBlip>
            </a:pPr>
            <a:r>
              <a:rPr lang="en-US" sz="2200" b="1" dirty="0">
                <a:solidFill>
                  <a:srgbClr val="002060"/>
                </a:solidFill>
                <a:latin typeface="Century Gothic" pitchFamily="34" charset="0"/>
                <a:cs typeface="Times New Roman" pitchFamily="18" charset="0"/>
              </a:rPr>
              <a:t>It reflects many aspects of environmental status, such as peoples knowledge, personal consideration and behaviour, public capacity, and the local citizen’s attitudes towards a sustainable society as </a:t>
            </a:r>
            <a:r>
              <a:rPr lang="en-US" sz="2200" b="1">
                <a:solidFill>
                  <a:srgbClr val="002060"/>
                </a:solidFill>
                <a:latin typeface="Century Gothic" pitchFamily="34" charset="0"/>
                <a:cs typeface="Times New Roman" pitchFamily="18" charset="0"/>
              </a:rPr>
              <a:t>a whole.</a:t>
            </a:r>
            <a:endParaRPr lang="en-US" sz="2200" b="1" dirty="0">
              <a:solidFill>
                <a:srgbClr val="002060"/>
              </a:solidFill>
              <a:latin typeface="Century Gothic" pitchFamily="34" charset="0"/>
              <a:cs typeface="Times New Roman" pitchFamily="18" charset="0"/>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D26217B-22BD-4F27-BFB6-4C667AD9F2E9}" type="slidenum">
              <a:rPr lang="en-US" smtClean="0"/>
              <a:pPr/>
              <a:t>71</a:t>
            </a:fld>
            <a:endParaRPr lang="en-US" dirty="0"/>
          </a:p>
        </p:txBody>
      </p:sp>
      <p:pic>
        <p:nvPicPr>
          <p:cNvPr id="3" name="Picture 2"/>
          <p:cNvPicPr/>
          <p:nvPr/>
        </p:nvPicPr>
        <p:blipFill rotWithShape="1">
          <a:blip r:embed="rId2"/>
          <a:srcRect l="31884" t="16818" r="31572" b="49259"/>
          <a:stretch/>
        </p:blipFill>
        <p:spPr bwMode="auto">
          <a:xfrm>
            <a:off x="214282" y="762000"/>
            <a:ext cx="8643998" cy="5095892"/>
          </a:xfrm>
          <a:prstGeom prst="rect">
            <a:avLst/>
          </a:prstGeom>
          <a:ln>
            <a:noFill/>
          </a:ln>
          <a:extLst>
            <a:ext uri="{53640926-AAD7-44D8-BBD7-CCE9431645EC}">
              <a14:shadowObscured xmlns:a14="http://schemas.microsoft.com/office/drawing/2010/main"/>
            </a:ext>
          </a:extLst>
        </p:spPr>
      </p:pic>
      <p:sp>
        <p:nvSpPr>
          <p:cNvPr id="5" name="Rectangle 4"/>
          <p:cNvSpPr/>
          <p:nvPr/>
        </p:nvSpPr>
        <p:spPr>
          <a:xfrm>
            <a:off x="36915" y="5886894"/>
            <a:ext cx="9108222" cy="646331"/>
          </a:xfrm>
          <a:prstGeom prst="rect">
            <a:avLst/>
          </a:prstGeom>
        </p:spPr>
        <p:txBody>
          <a:bodyPr wrap="square">
            <a:spAutoFit/>
          </a:bodyPr>
          <a:lstStyle/>
          <a:p>
            <a:r>
              <a:rPr lang="en-US" b="1" i="1" dirty="0"/>
              <a:t>Source : </a:t>
            </a:r>
            <a:r>
              <a:rPr lang="en-US" dirty="0"/>
              <a:t>http://www.idfc.com/pdf/report/2011/Chp-19-Water-Pollution-in-India-An-Economic-Appraisal.pdf</a:t>
            </a:r>
            <a:endParaRPr lang="en-US" i="1" dirty="0"/>
          </a:p>
        </p:txBody>
      </p:sp>
      <p:sp>
        <p:nvSpPr>
          <p:cNvPr id="6" name="Title 1"/>
          <p:cNvSpPr txBox="1">
            <a:spLocks/>
          </p:cNvSpPr>
          <p:nvPr/>
        </p:nvSpPr>
        <p:spPr>
          <a:xfrm>
            <a:off x="0" y="0"/>
            <a:ext cx="9144000" cy="762000"/>
          </a:xfrm>
          <a:prstGeom prst="rect">
            <a:avLst/>
          </a:prstGeom>
        </p:spPr>
        <p:txBody>
          <a:bodyPr vert="horz" lIns="91440" tIns="45720" rIns="91440" bIns="45720" rtlCol="0" anchor="ctr">
            <a:normAutofit fontScale="700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b="1" dirty="0">
                <a:latin typeface="Century Gothic" pitchFamily="34" charset="0"/>
              </a:rPr>
              <a:t>S8-SLO1- Public awareness and participation in water pollution</a:t>
            </a:r>
          </a:p>
        </p:txBody>
      </p:sp>
      <p:sp>
        <p:nvSpPr>
          <p:cNvPr id="8" name="Footer Placeholder 7"/>
          <p:cNvSpPr>
            <a:spLocks noGrp="1"/>
          </p:cNvSpPr>
          <p:nvPr>
            <p:ph type="ftr" sz="quarter" idx="11"/>
          </p:nvPr>
        </p:nvSpPr>
        <p:spPr/>
        <p:txBody>
          <a:bodyPr/>
          <a:lstStyle/>
          <a:p>
            <a:r>
              <a:rPr lang="en-US"/>
              <a:t>18CEO405 </a:t>
            </a:r>
            <a:endParaRPr lang="en-US" dirty="0"/>
          </a:p>
        </p:txBody>
      </p:sp>
      <p:sp>
        <p:nvSpPr>
          <p:cNvPr id="10" name="Date Placeholder 9"/>
          <p:cNvSpPr>
            <a:spLocks noGrp="1"/>
          </p:cNvSpPr>
          <p:nvPr>
            <p:ph type="dt" sz="half" idx="10"/>
          </p:nvPr>
        </p:nvSpPr>
        <p:spPr/>
        <p:txBody>
          <a:bodyPr/>
          <a:lstStyle/>
          <a:p>
            <a:r>
              <a:rPr lang="en-US"/>
              <a:t>07/30/2020</a:t>
            </a:r>
            <a:endParaRPr lang="en-US" dirty="0"/>
          </a:p>
        </p:txBody>
      </p:sp>
    </p:spTree>
    <p:extLst>
      <p:ext uri="{BB962C8B-B14F-4D97-AF65-F5344CB8AC3E}">
        <p14:creationId xmlns:p14="http://schemas.microsoft.com/office/powerpoint/2010/main" val="127821563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D26217B-22BD-4F27-BFB6-4C667AD9F2E9}" type="slidenum">
              <a:rPr lang="en-US" smtClean="0"/>
              <a:pPr/>
              <a:t>72</a:t>
            </a:fld>
            <a:endParaRPr lang="en-US" dirty="0"/>
          </a:p>
        </p:txBody>
      </p:sp>
      <p:sp>
        <p:nvSpPr>
          <p:cNvPr id="3" name="Title 1"/>
          <p:cNvSpPr txBox="1">
            <a:spLocks/>
          </p:cNvSpPr>
          <p:nvPr/>
        </p:nvSpPr>
        <p:spPr>
          <a:xfrm>
            <a:off x="0" y="0"/>
            <a:ext cx="9144000" cy="762000"/>
          </a:xfrm>
          <a:prstGeom prst="rect">
            <a:avLst/>
          </a:prstGeom>
        </p:spPr>
        <p:txBody>
          <a:bodyPr vert="horz" lIns="91440" tIns="45720" rIns="91440" bIns="45720" rtlCol="0" anchor="ctr">
            <a:normAutofit fontScale="775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b="1" dirty="0">
                <a:latin typeface="Century Gothic" pitchFamily="34" charset="0"/>
              </a:rPr>
              <a:t>S8-SLO2- Industries and their role in water pollution</a:t>
            </a:r>
          </a:p>
        </p:txBody>
      </p:sp>
      <p:sp>
        <p:nvSpPr>
          <p:cNvPr id="4" name="Rectangle 3"/>
          <p:cNvSpPr/>
          <p:nvPr/>
        </p:nvSpPr>
        <p:spPr>
          <a:xfrm>
            <a:off x="0" y="779477"/>
            <a:ext cx="9144000" cy="6186309"/>
          </a:xfrm>
          <a:prstGeom prst="rect">
            <a:avLst/>
          </a:prstGeom>
        </p:spPr>
        <p:txBody>
          <a:bodyPr wrap="square">
            <a:spAutoFit/>
          </a:bodyPr>
          <a:lstStyle/>
          <a:p>
            <a:pPr algn="just">
              <a:lnSpc>
                <a:spcPct val="200000"/>
              </a:lnSpc>
              <a:buBlip>
                <a:blip r:embed="rId2"/>
              </a:buBlip>
            </a:pPr>
            <a:r>
              <a:rPr lang="en-US" sz="2200" b="1" dirty="0">
                <a:solidFill>
                  <a:srgbClr val="002060"/>
                </a:solidFill>
                <a:latin typeface="Century Gothic" pitchFamily="34" charset="0"/>
                <a:cs typeface="Times New Roman" pitchFamily="18" charset="0"/>
              </a:rPr>
              <a:t>The wastewater from industries varies so greatly in both flow and pollution strength. So, it is impossible to assign fixed values to their constituents. </a:t>
            </a:r>
          </a:p>
          <a:p>
            <a:pPr algn="just">
              <a:lnSpc>
                <a:spcPct val="200000"/>
              </a:lnSpc>
              <a:buBlip>
                <a:blip r:embed="rId2"/>
              </a:buBlip>
            </a:pPr>
            <a:r>
              <a:rPr lang="en-US" sz="2200" b="1" dirty="0">
                <a:solidFill>
                  <a:srgbClr val="002060"/>
                </a:solidFill>
                <a:latin typeface="Century Gothic" pitchFamily="34" charset="0"/>
                <a:cs typeface="Times New Roman" pitchFamily="18" charset="0"/>
              </a:rPr>
              <a:t>In general, industrial wastewaters may contain suspended, colloidal and dissolved (mineral and organic) solids. </a:t>
            </a:r>
          </a:p>
          <a:p>
            <a:pPr algn="just">
              <a:lnSpc>
                <a:spcPct val="200000"/>
              </a:lnSpc>
              <a:buBlip>
                <a:blip r:embed="rId2"/>
              </a:buBlip>
            </a:pPr>
            <a:r>
              <a:rPr lang="en-US" sz="2200" b="1" dirty="0">
                <a:solidFill>
                  <a:srgbClr val="002060"/>
                </a:solidFill>
                <a:latin typeface="Century Gothic" pitchFamily="34" charset="0"/>
                <a:cs typeface="Times New Roman" pitchFamily="18" charset="0"/>
              </a:rPr>
              <a:t>In addition, they may be either excessively acid or alkaline and may contain high or low concentrations of colored matter. These wastes may contain inert, organic or toxic materials and possibly pathogenic bacteria</a:t>
            </a:r>
          </a:p>
        </p:txBody>
      </p:sp>
      <p:sp>
        <p:nvSpPr>
          <p:cNvPr id="7" name="Footer Placeholder 6"/>
          <p:cNvSpPr>
            <a:spLocks noGrp="1"/>
          </p:cNvSpPr>
          <p:nvPr>
            <p:ph type="ftr" sz="quarter" idx="11"/>
          </p:nvPr>
        </p:nvSpPr>
        <p:spPr/>
        <p:txBody>
          <a:bodyPr/>
          <a:lstStyle/>
          <a:p>
            <a:r>
              <a:rPr lang="en-US"/>
              <a:t>18CEO405 </a:t>
            </a:r>
            <a:endParaRPr lang="en-US" dirty="0"/>
          </a:p>
        </p:txBody>
      </p:sp>
      <p:sp>
        <p:nvSpPr>
          <p:cNvPr id="9" name="Date Placeholder 8"/>
          <p:cNvSpPr>
            <a:spLocks noGrp="1"/>
          </p:cNvSpPr>
          <p:nvPr>
            <p:ph type="dt" sz="half" idx="10"/>
          </p:nvPr>
        </p:nvSpPr>
        <p:spPr/>
        <p:txBody>
          <a:bodyPr/>
          <a:lstStyle/>
          <a:p>
            <a:r>
              <a:rPr lang="en-US"/>
              <a:t>07/30/2020</a:t>
            </a:r>
            <a:endParaRPr lang="en-US" dirty="0"/>
          </a:p>
        </p:txBody>
      </p:sp>
    </p:spTree>
    <p:extLst>
      <p:ext uri="{BB962C8B-B14F-4D97-AF65-F5344CB8AC3E}">
        <p14:creationId xmlns:p14="http://schemas.microsoft.com/office/powerpoint/2010/main" val="13711608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D26217B-22BD-4F27-BFB6-4C667AD9F2E9}" type="slidenum">
              <a:rPr lang="en-US" smtClean="0"/>
              <a:pPr/>
              <a:t>73</a:t>
            </a:fld>
            <a:endParaRPr lang="en-US" dirty="0"/>
          </a:p>
        </p:txBody>
      </p:sp>
      <p:sp>
        <p:nvSpPr>
          <p:cNvPr id="3" name="Title 1"/>
          <p:cNvSpPr txBox="1">
            <a:spLocks/>
          </p:cNvSpPr>
          <p:nvPr/>
        </p:nvSpPr>
        <p:spPr>
          <a:xfrm>
            <a:off x="0" y="0"/>
            <a:ext cx="9144000" cy="762000"/>
          </a:xfrm>
          <a:prstGeom prst="rect">
            <a:avLst/>
          </a:prstGeom>
        </p:spPr>
        <p:txBody>
          <a:bodyPr vert="horz" lIns="91440" tIns="45720" rIns="91440" bIns="45720" rtlCol="0" anchor="ctr">
            <a:normAutofit fontScale="775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b="1" dirty="0">
                <a:latin typeface="Century Gothic" pitchFamily="34" charset="0"/>
              </a:rPr>
              <a:t>S8-SLO2- Industries and their role in water pollution</a:t>
            </a:r>
          </a:p>
        </p:txBody>
      </p:sp>
      <p:sp>
        <p:nvSpPr>
          <p:cNvPr id="5" name="Rectangle 4"/>
          <p:cNvSpPr/>
          <p:nvPr/>
        </p:nvSpPr>
        <p:spPr>
          <a:xfrm>
            <a:off x="0" y="742950"/>
            <a:ext cx="9144000" cy="4278094"/>
          </a:xfrm>
          <a:prstGeom prst="rect">
            <a:avLst/>
          </a:prstGeom>
        </p:spPr>
        <p:txBody>
          <a:bodyPr wrap="square">
            <a:spAutoFit/>
          </a:bodyPr>
          <a:lstStyle/>
          <a:p>
            <a:r>
              <a:rPr lang="en-US" sz="3200" b="1" dirty="0">
                <a:solidFill>
                  <a:srgbClr val="C00000"/>
                </a:solidFill>
                <a:latin typeface="Century Gothic" pitchFamily="34" charset="0"/>
                <a:cs typeface="Times New Roman" pitchFamily="18" charset="0"/>
              </a:rPr>
              <a:t>Types of Industrial Effluents</a:t>
            </a:r>
          </a:p>
          <a:p>
            <a:pPr>
              <a:buBlip>
                <a:blip r:embed="rId2"/>
              </a:buBlip>
            </a:pPr>
            <a:r>
              <a:rPr lang="en-US" sz="2600" dirty="0">
                <a:solidFill>
                  <a:srgbClr val="002060"/>
                </a:solidFill>
                <a:latin typeface="Century Gothic" pitchFamily="34" charset="0"/>
                <a:cs typeface="Times New Roman" pitchFamily="18" charset="0"/>
              </a:rPr>
              <a:t>Tannery 				Battery manufacturing.</a:t>
            </a:r>
          </a:p>
          <a:p>
            <a:pPr>
              <a:buBlip>
                <a:blip r:embed="rId2"/>
              </a:buBlip>
            </a:pPr>
            <a:r>
              <a:rPr lang="en-US" sz="2600" dirty="0">
                <a:solidFill>
                  <a:srgbClr val="002060"/>
                </a:solidFill>
                <a:latin typeface="Century Gothic" pitchFamily="34" charset="0"/>
                <a:cs typeface="Times New Roman" pitchFamily="18" charset="0"/>
              </a:rPr>
              <a:t>Electric power plants 	Food industry.</a:t>
            </a:r>
          </a:p>
          <a:p>
            <a:pPr>
              <a:buBlip>
                <a:blip r:embed="rId2"/>
              </a:buBlip>
            </a:pPr>
            <a:r>
              <a:rPr lang="en-US" sz="2600" dirty="0">
                <a:solidFill>
                  <a:srgbClr val="002060"/>
                </a:solidFill>
                <a:latin typeface="Century Gothic" pitchFamily="34" charset="0"/>
                <a:cs typeface="Times New Roman" pitchFamily="18" charset="0"/>
              </a:rPr>
              <a:t>Iron and steel industry          Mines and quarries.</a:t>
            </a:r>
          </a:p>
          <a:p>
            <a:pPr>
              <a:buBlip>
                <a:blip r:embed="rId2"/>
              </a:buBlip>
            </a:pPr>
            <a:r>
              <a:rPr lang="en-US" sz="2600" dirty="0">
                <a:solidFill>
                  <a:srgbClr val="002060"/>
                </a:solidFill>
                <a:latin typeface="Century Gothic" pitchFamily="34" charset="0"/>
                <a:cs typeface="Times New Roman" pitchFamily="18" charset="0"/>
              </a:rPr>
              <a:t>Distillery				Nuclear industry</a:t>
            </a:r>
          </a:p>
          <a:p>
            <a:pPr>
              <a:buBlip>
                <a:blip r:embed="rId2"/>
              </a:buBlip>
            </a:pPr>
            <a:r>
              <a:rPr lang="en-US" sz="2600" dirty="0">
                <a:solidFill>
                  <a:srgbClr val="002060"/>
                </a:solidFill>
                <a:latin typeface="Century Gothic" pitchFamily="34" charset="0"/>
                <a:cs typeface="Times New Roman" pitchFamily="18" charset="0"/>
              </a:rPr>
              <a:t>Pharmaceutical	          Dairy industry</a:t>
            </a:r>
          </a:p>
          <a:p>
            <a:pPr>
              <a:buBlip>
                <a:blip r:embed="rId2"/>
              </a:buBlip>
            </a:pPr>
            <a:r>
              <a:rPr lang="en-US" sz="2600" dirty="0">
                <a:solidFill>
                  <a:srgbClr val="002060"/>
                </a:solidFill>
                <a:latin typeface="Century Gothic" pitchFamily="34" charset="0"/>
                <a:cs typeface="Times New Roman" pitchFamily="18" charset="0"/>
              </a:rPr>
              <a:t>Petroleum refining and petrochemicals.</a:t>
            </a:r>
          </a:p>
          <a:p>
            <a:pPr>
              <a:buBlip>
                <a:blip r:embed="rId2"/>
              </a:buBlip>
            </a:pPr>
            <a:r>
              <a:rPr lang="en-US" sz="2600" dirty="0">
                <a:solidFill>
                  <a:srgbClr val="002060"/>
                </a:solidFill>
                <a:latin typeface="Century Gothic" pitchFamily="34" charset="0"/>
                <a:cs typeface="Times New Roman" pitchFamily="18" charset="0"/>
              </a:rPr>
              <a:t>Paper and pulp industries </a:t>
            </a:r>
          </a:p>
          <a:p>
            <a:pPr>
              <a:buBlip>
                <a:blip r:embed="rId2"/>
              </a:buBlip>
            </a:pPr>
            <a:r>
              <a:rPr lang="en-US" sz="2600" dirty="0">
                <a:solidFill>
                  <a:srgbClr val="002060"/>
                </a:solidFill>
                <a:latin typeface="Century Gothic" pitchFamily="34" charset="0"/>
                <a:cs typeface="Times New Roman" pitchFamily="18" charset="0"/>
              </a:rPr>
              <a:t>Organic chemicals manufacturing.</a:t>
            </a:r>
          </a:p>
          <a:p>
            <a:endParaRPr lang="en-US" sz="3200" dirty="0">
              <a:cs typeface="Times New Roman" pitchFamily="18" charset="0"/>
            </a:endParaRPr>
          </a:p>
        </p:txBody>
      </p:sp>
      <p:sp>
        <p:nvSpPr>
          <p:cNvPr id="7" name="Footer Placeholder 6"/>
          <p:cNvSpPr>
            <a:spLocks noGrp="1"/>
          </p:cNvSpPr>
          <p:nvPr>
            <p:ph type="ftr" sz="quarter" idx="11"/>
          </p:nvPr>
        </p:nvSpPr>
        <p:spPr/>
        <p:txBody>
          <a:bodyPr/>
          <a:lstStyle/>
          <a:p>
            <a:r>
              <a:rPr lang="en-US"/>
              <a:t>18CEO405 </a:t>
            </a:r>
            <a:endParaRPr lang="en-US" dirty="0"/>
          </a:p>
        </p:txBody>
      </p:sp>
      <p:sp>
        <p:nvSpPr>
          <p:cNvPr id="9" name="Date Placeholder 8"/>
          <p:cNvSpPr>
            <a:spLocks noGrp="1"/>
          </p:cNvSpPr>
          <p:nvPr>
            <p:ph type="dt" sz="half" idx="10"/>
          </p:nvPr>
        </p:nvSpPr>
        <p:spPr/>
        <p:txBody>
          <a:bodyPr/>
          <a:lstStyle/>
          <a:p>
            <a:r>
              <a:rPr lang="en-US"/>
              <a:t>07/30/2020</a:t>
            </a:r>
            <a:endParaRPr lang="en-US" dirty="0"/>
          </a:p>
        </p:txBody>
      </p:sp>
    </p:spTree>
    <p:extLst>
      <p:ext uri="{BB962C8B-B14F-4D97-AF65-F5344CB8AC3E}">
        <p14:creationId xmlns:p14="http://schemas.microsoft.com/office/powerpoint/2010/main" val="299571421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2819400"/>
            <a:ext cx="8229600" cy="1143000"/>
          </a:xfrm>
        </p:spPr>
        <p:txBody>
          <a:bodyPr/>
          <a:lstStyle/>
          <a:p>
            <a:r>
              <a:rPr lang="en-US" dirty="0">
                <a:solidFill>
                  <a:srgbClr val="FF0000"/>
                </a:solidFill>
              </a:rPr>
              <a:t>Thank you</a:t>
            </a:r>
          </a:p>
        </p:txBody>
      </p:sp>
      <p:sp>
        <p:nvSpPr>
          <p:cNvPr id="4" name="Slide Number Placeholder 3"/>
          <p:cNvSpPr>
            <a:spLocks noGrp="1"/>
          </p:cNvSpPr>
          <p:nvPr>
            <p:ph type="sldNum" sz="quarter" idx="12"/>
          </p:nvPr>
        </p:nvSpPr>
        <p:spPr/>
        <p:txBody>
          <a:bodyPr/>
          <a:lstStyle/>
          <a:p>
            <a:fld id="{7D26217B-22BD-4F27-BFB6-4C667AD9F2E9}" type="slidenum">
              <a:rPr lang="en-US" smtClean="0"/>
              <a:pPr/>
              <a:t>74</a:t>
            </a:fld>
            <a:endParaRPr lang="en-US" dirty="0"/>
          </a:p>
        </p:txBody>
      </p:sp>
      <p:sp>
        <p:nvSpPr>
          <p:cNvPr id="6" name="Footer Placeholder 5"/>
          <p:cNvSpPr>
            <a:spLocks noGrp="1"/>
          </p:cNvSpPr>
          <p:nvPr>
            <p:ph type="ftr" sz="quarter" idx="11"/>
          </p:nvPr>
        </p:nvSpPr>
        <p:spPr/>
        <p:txBody>
          <a:bodyPr/>
          <a:lstStyle/>
          <a:p>
            <a:r>
              <a:rPr lang="en-US"/>
              <a:t>18CEO405 </a:t>
            </a:r>
            <a:endParaRPr lang="en-US" dirty="0"/>
          </a:p>
        </p:txBody>
      </p:sp>
      <p:sp>
        <p:nvSpPr>
          <p:cNvPr id="8" name="Date Placeholder 7"/>
          <p:cNvSpPr>
            <a:spLocks noGrp="1"/>
          </p:cNvSpPr>
          <p:nvPr>
            <p:ph type="dt" sz="half" idx="10"/>
          </p:nvPr>
        </p:nvSpPr>
        <p:spPr/>
        <p:txBody>
          <a:bodyPr/>
          <a:lstStyle/>
          <a:p>
            <a:r>
              <a:rPr lang="en-US"/>
              <a:t>07/30/2020</a:t>
            </a:r>
            <a:endParaRPr 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257731" cy="1143000"/>
          </a:xfrm>
        </p:spPr>
        <p:txBody>
          <a:bodyPr>
            <a:normAutofit/>
          </a:bodyPr>
          <a:lstStyle/>
          <a:p>
            <a:r>
              <a:rPr lang="en-US" sz="3600" dirty="0">
                <a:solidFill>
                  <a:srgbClr val="FF0000"/>
                </a:solidFill>
              </a:rPr>
              <a:t>What is called Waste water?</a:t>
            </a:r>
          </a:p>
        </p:txBody>
      </p:sp>
      <p:sp>
        <p:nvSpPr>
          <p:cNvPr id="3" name="Content Placeholder 2"/>
          <p:cNvSpPr>
            <a:spLocks noGrp="1"/>
          </p:cNvSpPr>
          <p:nvPr>
            <p:ph idx="1"/>
          </p:nvPr>
        </p:nvSpPr>
        <p:spPr>
          <a:xfrm>
            <a:off x="0" y="1295400"/>
            <a:ext cx="9067800" cy="4525963"/>
          </a:xfrm>
        </p:spPr>
        <p:txBody>
          <a:bodyPr/>
          <a:lstStyle/>
          <a:p>
            <a:pPr algn="just"/>
            <a:r>
              <a:rPr lang="en-US" dirty="0"/>
              <a:t>Water that has been used in the home, in a business, or as part of an industrial process. </a:t>
            </a:r>
          </a:p>
          <a:p>
            <a:pPr marL="0" indent="0" algn="just">
              <a:buNone/>
            </a:pPr>
            <a:r>
              <a:rPr lang="en-US" i="1" dirty="0"/>
              <a:t>(Source: Oxford Dictionary)</a:t>
            </a:r>
          </a:p>
          <a:p>
            <a:pPr algn="just">
              <a:buNone/>
            </a:pPr>
            <a:endParaRPr lang="en-US" i="1" dirty="0"/>
          </a:p>
          <a:p>
            <a:r>
              <a:rPr lang="en-US" dirty="0"/>
              <a:t>Water that has been used in washing, flushing, manufacturing etc. </a:t>
            </a:r>
          </a:p>
          <a:p>
            <a:pPr marL="0" indent="0">
              <a:buNone/>
            </a:pPr>
            <a:r>
              <a:rPr lang="en-US" i="1" dirty="0"/>
              <a:t>(Source: http://www.dictionary.com)</a:t>
            </a:r>
            <a:endParaRPr lang="en-US" dirty="0"/>
          </a:p>
        </p:txBody>
      </p:sp>
      <p:sp>
        <p:nvSpPr>
          <p:cNvPr id="5" name="Slide Number Placeholder 4"/>
          <p:cNvSpPr>
            <a:spLocks noGrp="1"/>
          </p:cNvSpPr>
          <p:nvPr>
            <p:ph type="sldNum" sz="quarter" idx="12"/>
          </p:nvPr>
        </p:nvSpPr>
        <p:spPr/>
        <p:txBody>
          <a:bodyPr/>
          <a:lstStyle/>
          <a:p>
            <a:fld id="{7D26217B-22BD-4F27-BFB6-4C667AD9F2E9}" type="slidenum">
              <a:rPr lang="en-US" smtClean="0"/>
              <a:pPr/>
              <a:t>8</a:t>
            </a:fld>
            <a:endParaRPr lang="en-US" dirty="0"/>
          </a:p>
        </p:txBody>
      </p:sp>
      <p:sp>
        <p:nvSpPr>
          <p:cNvPr id="7" name="Footer Placeholder 6"/>
          <p:cNvSpPr>
            <a:spLocks noGrp="1"/>
          </p:cNvSpPr>
          <p:nvPr>
            <p:ph type="ftr" sz="quarter" idx="11"/>
          </p:nvPr>
        </p:nvSpPr>
        <p:spPr/>
        <p:txBody>
          <a:bodyPr/>
          <a:lstStyle/>
          <a:p>
            <a:r>
              <a:rPr lang="en-US"/>
              <a:t>18CEO405 </a:t>
            </a:r>
            <a:endParaRPr lang="en-US" dirty="0"/>
          </a:p>
        </p:txBody>
      </p:sp>
      <p:sp>
        <p:nvSpPr>
          <p:cNvPr id="9" name="Date Placeholder 8"/>
          <p:cNvSpPr>
            <a:spLocks noGrp="1"/>
          </p:cNvSpPr>
          <p:nvPr>
            <p:ph type="dt" sz="half" idx="10"/>
          </p:nvPr>
        </p:nvSpPr>
        <p:spPr/>
        <p:txBody>
          <a:bodyPr/>
          <a:lstStyle/>
          <a:p>
            <a:r>
              <a:rPr lang="en-US"/>
              <a:t>07/30/2020</a:t>
            </a:r>
            <a:endParaRPr 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76200"/>
            <a:ext cx="9116704" cy="1143000"/>
          </a:xfrm>
        </p:spPr>
        <p:txBody>
          <a:bodyPr>
            <a:normAutofit/>
          </a:bodyPr>
          <a:lstStyle/>
          <a:p>
            <a:r>
              <a:rPr lang="en-US" sz="3600" dirty="0">
                <a:solidFill>
                  <a:srgbClr val="FF0000"/>
                </a:solidFill>
              </a:rPr>
              <a:t>Wastewater: A burden or A resource ?</a:t>
            </a:r>
          </a:p>
        </p:txBody>
      </p:sp>
      <p:sp>
        <p:nvSpPr>
          <p:cNvPr id="3" name="Content Placeholder 2"/>
          <p:cNvSpPr>
            <a:spLocks noGrp="1"/>
          </p:cNvSpPr>
          <p:nvPr>
            <p:ph idx="1"/>
          </p:nvPr>
        </p:nvSpPr>
        <p:spPr>
          <a:xfrm>
            <a:off x="0" y="1600200"/>
            <a:ext cx="9116704" cy="4525963"/>
          </a:xfrm>
        </p:spPr>
        <p:txBody>
          <a:bodyPr/>
          <a:lstStyle/>
          <a:p>
            <a:r>
              <a:rPr lang="en-US" dirty="0"/>
              <a:t>Burden: As it Contains pollution</a:t>
            </a:r>
          </a:p>
          <a:p>
            <a:pPr>
              <a:buNone/>
            </a:pPr>
            <a:endParaRPr lang="en-US" dirty="0"/>
          </a:p>
          <a:p>
            <a:r>
              <a:rPr lang="en-US" dirty="0"/>
              <a:t>Resource: Generally, &gt; 99% fraction is water</a:t>
            </a:r>
          </a:p>
        </p:txBody>
      </p:sp>
      <p:sp>
        <p:nvSpPr>
          <p:cNvPr id="4" name="Rectangle 3"/>
          <p:cNvSpPr/>
          <p:nvPr/>
        </p:nvSpPr>
        <p:spPr>
          <a:xfrm>
            <a:off x="0" y="3505200"/>
            <a:ext cx="9144000" cy="2419124"/>
          </a:xfrm>
          <a:prstGeom prst="rect">
            <a:avLst/>
          </a:prstGeom>
        </p:spPr>
        <p:txBody>
          <a:bodyPr wrap="square">
            <a:spAutoFit/>
          </a:bodyPr>
          <a:lstStyle/>
          <a:p>
            <a:pPr algn="ctr">
              <a:spcBef>
                <a:spcPct val="0"/>
              </a:spcBef>
            </a:pPr>
            <a:r>
              <a:rPr lang="en-US" sz="3600" dirty="0">
                <a:solidFill>
                  <a:srgbClr val="FF0000"/>
                </a:solidFill>
                <a:latin typeface="+mj-lt"/>
                <a:ea typeface="+mj-ea"/>
                <a:cs typeface="+mj-cs"/>
              </a:rPr>
              <a:t>What is Wastewater Treatment ?</a:t>
            </a:r>
          </a:p>
          <a:p>
            <a:pPr marL="342900" indent="-342900">
              <a:spcBef>
                <a:spcPct val="20000"/>
              </a:spcBef>
              <a:buFont typeface="Arial" pitchFamily="34" charset="0"/>
              <a:buChar char="•"/>
            </a:pPr>
            <a:endParaRPr lang="en-US" sz="3200" dirty="0"/>
          </a:p>
          <a:p>
            <a:pPr marL="342900" indent="-342900">
              <a:spcBef>
                <a:spcPct val="20000"/>
              </a:spcBef>
              <a:buFont typeface="Arial" pitchFamily="34" charset="0"/>
              <a:buChar char="•"/>
            </a:pPr>
            <a:r>
              <a:rPr lang="en-US" sz="3200" dirty="0"/>
              <a:t>Processing of wastewater for removal</a:t>
            </a:r>
          </a:p>
          <a:p>
            <a:pPr marL="342900" indent="-342900">
              <a:spcBef>
                <a:spcPct val="20000"/>
              </a:spcBef>
              <a:buFont typeface="Arial" pitchFamily="34" charset="0"/>
            </a:pPr>
            <a:r>
              <a:rPr lang="en-US" sz="3200" dirty="0"/>
              <a:t>   of contaminants</a:t>
            </a:r>
          </a:p>
        </p:txBody>
      </p:sp>
      <p:sp>
        <p:nvSpPr>
          <p:cNvPr id="6" name="Slide Number Placeholder 5"/>
          <p:cNvSpPr>
            <a:spLocks noGrp="1"/>
          </p:cNvSpPr>
          <p:nvPr>
            <p:ph type="sldNum" sz="quarter" idx="12"/>
          </p:nvPr>
        </p:nvSpPr>
        <p:spPr/>
        <p:txBody>
          <a:bodyPr/>
          <a:lstStyle/>
          <a:p>
            <a:fld id="{7D26217B-22BD-4F27-BFB6-4C667AD9F2E9}" type="slidenum">
              <a:rPr lang="en-US" smtClean="0"/>
              <a:pPr/>
              <a:t>9</a:t>
            </a:fld>
            <a:endParaRPr lang="en-US" dirty="0"/>
          </a:p>
        </p:txBody>
      </p:sp>
      <p:sp>
        <p:nvSpPr>
          <p:cNvPr id="8" name="Footer Placeholder 7"/>
          <p:cNvSpPr>
            <a:spLocks noGrp="1"/>
          </p:cNvSpPr>
          <p:nvPr>
            <p:ph type="ftr" sz="quarter" idx="11"/>
          </p:nvPr>
        </p:nvSpPr>
        <p:spPr/>
        <p:txBody>
          <a:bodyPr/>
          <a:lstStyle/>
          <a:p>
            <a:r>
              <a:rPr lang="en-US"/>
              <a:t>18CEO405 </a:t>
            </a:r>
            <a:endParaRPr lang="en-US" dirty="0"/>
          </a:p>
        </p:txBody>
      </p:sp>
      <p:sp>
        <p:nvSpPr>
          <p:cNvPr id="10" name="Date Placeholder 9"/>
          <p:cNvSpPr>
            <a:spLocks noGrp="1"/>
          </p:cNvSpPr>
          <p:nvPr>
            <p:ph type="dt" sz="half" idx="10"/>
          </p:nvPr>
        </p:nvSpPr>
        <p:spPr/>
        <p:txBody>
          <a:bodyPr/>
          <a:lstStyle/>
          <a:p>
            <a:r>
              <a:rPr lang="en-US"/>
              <a:t>07/30/2020</a:t>
            </a:r>
            <a:endParaRPr lang="en-US"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4917</TotalTime>
  <Words>4032</Words>
  <Application>Microsoft Office PowerPoint</Application>
  <PresentationFormat>On-screen Show (4:3)</PresentationFormat>
  <Paragraphs>536</Paragraphs>
  <Slides>74</Slides>
  <Notes>10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74</vt:i4>
      </vt:variant>
    </vt:vector>
  </HeadingPairs>
  <TitlesOfParts>
    <vt:vector size="80" baseType="lpstr">
      <vt:lpstr>Arial</vt:lpstr>
      <vt:lpstr>Calibri</vt:lpstr>
      <vt:lpstr>Calisto MT</vt:lpstr>
      <vt:lpstr>Century Gothic</vt:lpstr>
      <vt:lpstr>Times New Roman</vt:lpstr>
      <vt:lpstr>Office Theme</vt:lpstr>
      <vt:lpstr>   18CEO405T    WATER POLLUTION AND ITS MANAGEMENT  Dr. Karuppasamy Sudalaimuthu   </vt:lpstr>
      <vt:lpstr>PowerPoint Presentation</vt:lpstr>
      <vt:lpstr>PowerPoint Presentation</vt:lpstr>
      <vt:lpstr>S1-SLO 1- Introduction to Water pollution</vt:lpstr>
      <vt:lpstr>SOURCES OF WATER POLLUTION</vt:lpstr>
      <vt:lpstr>PowerPoint Presentation</vt:lpstr>
      <vt:lpstr>PowerPoint Presentation</vt:lpstr>
      <vt:lpstr>What is called Waste water?</vt:lpstr>
      <vt:lpstr>Wastewater: A burden or A resource ?</vt:lpstr>
      <vt:lpstr>Why learn wastewater management ? </vt:lpstr>
      <vt:lpstr>S1-SLO2- Sources and Types of water pollution</vt:lpstr>
      <vt:lpstr>PowerPoint Presentation</vt:lpstr>
      <vt:lpstr>PowerPoint Presentation</vt:lpstr>
      <vt:lpstr>Types of Waste water</vt:lpstr>
      <vt:lpstr>Types &amp; Generation of  Domestic Waste water</vt:lpstr>
      <vt:lpstr>Classification of water pollution</vt:lpstr>
      <vt:lpstr>Classification of water pollution</vt:lpstr>
      <vt:lpstr>Classification of water pollution- Cntd.,</vt:lpstr>
      <vt:lpstr>WATER POLLUTANT AND CAUSES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S3-SLO1- Adverse effects of pollutants </vt:lpstr>
      <vt:lpstr>PowerPoint Presentation</vt:lpstr>
      <vt:lpstr>PowerPoint Presentation</vt:lpstr>
      <vt:lpstr>PowerPoint Presentation</vt:lpstr>
      <vt:lpstr>PowerPoint Presentation</vt:lpstr>
      <vt:lpstr>PowerPoint Presentation</vt:lpstr>
      <vt:lpstr>S3-SLO2- Principles of pollution assessment</vt:lpstr>
      <vt:lpstr>PowerPoint Presentation</vt:lpstr>
      <vt:lpstr>PowerPoint Presentation</vt:lpstr>
      <vt:lpstr>PowerPoint Presentation</vt:lpstr>
      <vt:lpstr>PowerPoint Presentation</vt:lpstr>
      <vt:lpstr>S4-SLO2- Transport of pollutants </vt:lpstr>
      <vt:lpstr>S4-SLO2- Transport of pollutants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Company>Hewlett-Packard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gerald</dc:creator>
  <cp:lastModifiedBy>moneswar</cp:lastModifiedBy>
  <cp:revision>269</cp:revision>
  <cp:lastPrinted>2020-07-30T06:30:22Z</cp:lastPrinted>
  <dcterms:created xsi:type="dcterms:W3CDTF">2012-06-14T13:36:02Z</dcterms:created>
  <dcterms:modified xsi:type="dcterms:W3CDTF">2022-07-06T06:41:29Z</dcterms:modified>
</cp:coreProperties>
</file>